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24" r:id="rId2"/>
    <p:sldId id="256" r:id="rId3"/>
    <p:sldId id="288" r:id="rId4"/>
    <p:sldId id="284" r:id="rId5"/>
    <p:sldId id="285" r:id="rId6"/>
    <p:sldId id="286" r:id="rId7"/>
    <p:sldId id="287" r:id="rId8"/>
    <p:sldId id="258" r:id="rId9"/>
    <p:sldId id="292" r:id="rId10"/>
    <p:sldId id="309" r:id="rId11"/>
    <p:sldId id="310" r:id="rId12"/>
    <p:sldId id="311" r:id="rId13"/>
    <p:sldId id="299" r:id="rId14"/>
    <p:sldId id="290" r:id="rId15"/>
    <p:sldId id="313" r:id="rId16"/>
    <p:sldId id="314" r:id="rId17"/>
    <p:sldId id="315" r:id="rId18"/>
    <p:sldId id="317" r:id="rId19"/>
    <p:sldId id="316" r:id="rId20"/>
    <p:sldId id="321" r:id="rId21"/>
    <p:sldId id="318" r:id="rId22"/>
    <p:sldId id="319" r:id="rId23"/>
    <p:sldId id="325" r:id="rId24"/>
    <p:sldId id="320" r:id="rId25"/>
    <p:sldId id="323" r:id="rId26"/>
  </p:sldIdLst>
  <p:sldSz cx="6858000" cy="9144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20"/>
    <p:restoredTop sz="95640" autoAdjust="0"/>
  </p:normalViewPr>
  <p:slideViewPr>
    <p:cSldViewPr>
      <p:cViewPr>
        <p:scale>
          <a:sx n="75" d="100"/>
          <a:sy n="75" d="100"/>
        </p:scale>
        <p:origin x="-1554" y="-2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98B95-4C62-4087-B634-8658B2F3CFFD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06600" y="746125"/>
            <a:ext cx="27940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1E8F5F-E9C4-4184-9AF2-705BF4BCF18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65350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1853524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553836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557074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655389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0907615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090761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88851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65350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559803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517334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30900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1000528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771864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65350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005013" y="742950"/>
            <a:ext cx="2797175" cy="37290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896688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 심야버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 userDrawn="1"/>
        </p:nvSpPr>
        <p:spPr>
          <a:xfrm>
            <a:off x="285728" y="417973"/>
            <a:ext cx="4608512" cy="735541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ko-KR" altLang="en-US" sz="2000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우리마을가게 </a:t>
            </a:r>
            <a:r>
              <a:rPr lang="ko-KR" altLang="en-US" sz="2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상권분석 서비스</a:t>
            </a:r>
            <a:endParaRPr lang="ko-KR" altLang="en-US" sz="28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C:\Users\user\Desktop\서울로고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42852" y="71406"/>
            <a:ext cx="1228744" cy="367419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 userDrawn="1"/>
        </p:nvSpPr>
        <p:spPr>
          <a:xfrm>
            <a:off x="0" y="8572496"/>
            <a:ext cx="1679602" cy="571504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 smtClean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http://golmok.seoul.go.kr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380612" y="1059327"/>
            <a:ext cx="3500462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 userDrawn="1"/>
        </p:nvSpPr>
        <p:spPr>
          <a:xfrm>
            <a:off x="5282648" y="142844"/>
            <a:ext cx="1503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err="1" smtClean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데이터셋</a:t>
            </a:r>
            <a:r>
              <a:rPr lang="ko-KR" altLang="en-US" sz="1400" b="1" dirty="0" smtClean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설명서</a:t>
            </a:r>
            <a:endParaRPr lang="ko-KR" altLang="en-US" sz="1400" dirty="0"/>
          </a:p>
        </p:txBody>
      </p:sp>
    </p:spTree>
    <p:extLst>
      <p:ext uri="{BB962C8B-B14F-4D97-AF65-F5344CB8AC3E}">
        <p14:creationId xmlns="" xmlns:p14="http://schemas.microsoft.com/office/powerpoint/2010/main" val="232089465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218FE-D348-4FDB-8617-D4BD5BF7D029}" type="datetimeFigureOut">
              <a:rPr lang="ko-KR" altLang="en-US" smtClean="0"/>
              <a:pPr/>
              <a:t>2016-08-05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D9316-49B2-490D-842F-F39E6CD96D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0042" y="1315022"/>
            <a:ext cx="558463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400050" indent="-400050"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Ⅰ.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소개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6671" y="1721859"/>
            <a:ext cx="5821074" cy="541686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우리마을가게 상권분석서비스란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 </a:t>
            </a:r>
          </a:p>
          <a:p>
            <a:pPr marL="266700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1200" dirty="0" smtClean="0"/>
              <a:t>서울시가 이미 보유하고 있거나 외부 기관과 협력하여 확보한 상권 관련 </a:t>
            </a:r>
            <a:r>
              <a:rPr lang="ko-KR" altLang="en-US" sz="1200" dirty="0" err="1" smtClean="0"/>
              <a:t>빅데이터를</a:t>
            </a:r>
            <a:r>
              <a:rPr lang="ko-KR" altLang="en-US" sz="1200" dirty="0" smtClean="0"/>
              <a:t> 토대로 자영업자가 가장 많이 창업하고 있는 </a:t>
            </a:r>
            <a:r>
              <a:rPr lang="en-US" altLang="ko-KR" sz="1200" dirty="0" smtClean="0"/>
              <a:t>43</a:t>
            </a:r>
            <a:r>
              <a:rPr lang="ko-KR" altLang="en-US" sz="1200" dirty="0" smtClean="0"/>
              <a:t>개의 생활밀착업종을 선별하여 업종별 다양한 정보를 상권단위로 제공하는 서비스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대시민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서비스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  </a:t>
            </a:r>
            <a:r>
              <a:rPr lang="ko-KR" altLang="en-US" sz="1200" dirty="0" smtClean="0"/>
              <a:t>골목상권에 창업하고자 하는 영세 소상공인들을 위해 </a:t>
            </a:r>
            <a:r>
              <a:rPr lang="ko-KR" altLang="en-US" sz="1200" dirty="0" err="1" smtClean="0"/>
              <a:t>빅데이터를</a:t>
            </a:r>
            <a:r>
              <a:rPr lang="ko-KR" altLang="en-US" sz="1200" dirty="0" smtClean="0"/>
              <a:t> 기반으로 골목상권을 분석하고 지도 위에 구현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해당 지역을 클릭하는 것만으로도 신규창업 위험도나 지역 상권분석 정보 등을 제공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전문가 서비스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  예비 창업자나 기존 자영업자들에게 자영업 환경의 변화와 수익성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안정성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성장성 등을 고려한 업종전환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매출증대 방안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마케팅 방안 등에 대해 효과적으로 </a:t>
            </a:r>
            <a:r>
              <a:rPr lang="ko-KR" altLang="en-US" sz="1200" dirty="0" err="1" smtClean="0"/>
              <a:t>컨설팅할</a:t>
            </a:r>
            <a:r>
              <a:rPr lang="ko-KR" altLang="en-US" sz="1200" dirty="0" smtClean="0"/>
              <a:t> 수 있도록 지원하는 서비스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정책활용 서비스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   서울시와 자치구의 창업 관련 부서에 정책지원이 골목상권의 영업 환경에 미치는 영향을 </a:t>
            </a:r>
            <a:r>
              <a:rPr lang="ko-KR" altLang="en-US" sz="1200" dirty="0" err="1" smtClean="0"/>
              <a:t>모니터링할</a:t>
            </a:r>
            <a:r>
              <a:rPr lang="ko-KR" altLang="en-US" sz="1200" dirty="0" smtClean="0"/>
              <a:t> 수 있도록 지원해 자영업자에 대한 지원을 시혜적 관점에서 정책적</a:t>
            </a:r>
            <a:r>
              <a:rPr lang="en-US" altLang="ko-KR" sz="1200" dirty="0" smtClean="0"/>
              <a:t>‧</a:t>
            </a:r>
            <a:r>
              <a:rPr lang="ko-KR" altLang="en-US" sz="1200" dirty="0" smtClean="0"/>
              <a:t>거시적으로 전환하고 자영업자의 자생력을 높이는 등 정책 수립</a:t>
            </a:r>
            <a:r>
              <a:rPr lang="en-US" altLang="ko-KR" sz="1200" dirty="0" smtClean="0"/>
              <a:t>‧</a:t>
            </a:r>
            <a:r>
              <a:rPr lang="ko-KR" altLang="en-US" sz="1200" dirty="0" smtClean="0"/>
              <a:t>집행 과정에도 활용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0962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61" name="_x199124936" descr="EMB00004620212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8736" y="7072330"/>
            <a:ext cx="2254507" cy="1643074"/>
          </a:xfrm>
          <a:prstGeom prst="rect">
            <a:avLst/>
          </a:prstGeom>
          <a:noFill/>
        </p:spPr>
      </p:pic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63" name="_x199121576" descr="EMB00004620212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39972" y="7143768"/>
            <a:ext cx="2160796" cy="15001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916617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6671" y="1835696"/>
            <a:ext cx="5821074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② 지리적 기준에 적합한 점포추출 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도로명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주소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길에 속하는 점포 추출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~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대로에 속하는 대로변 점포 제외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발달상권 영역 내 속하는 점포 제외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442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41" name="_x241523944" descr="EMB00005d58250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94" y="3249847"/>
            <a:ext cx="5184775" cy="3078163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571480" y="6723563"/>
            <a:ext cx="5821074" cy="7232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배후지 유형이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주거지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블록내에 속하는 점포를 추출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대형 유통점 인근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반경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200m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속하는 점포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점포 제거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9882" y="1303300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 flipV="1">
            <a:off x="643412" y="1601650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6671" y="1835696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③ 점포밀집도 기준 블록 추출 </a:t>
            </a:r>
            <a:r>
              <a:rPr lang="en-US" altLang="ko-KR" sz="1200" dirty="0" smtClean="0"/>
              <a:t>(1</a:t>
            </a:r>
            <a:r>
              <a:rPr lang="ko-KR" altLang="en-US" sz="1200" dirty="0" smtClean="0"/>
              <a:t>차 영역 구축</a:t>
            </a:r>
            <a:r>
              <a:rPr lang="en-US" altLang="ko-KR" sz="1200" dirty="0" smtClean="0"/>
              <a:t>)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상권은 점포가 밀집한 곳에 형성된다고 가정 하여 점포가 통계적으로 밀집한 지역에 속하는 블록을 추출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2466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2465" name="_x241526024" descr="EMB00005d58250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56" y="3159363"/>
            <a:ext cx="5184775" cy="3259138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500042" y="6786578"/>
            <a:ext cx="5821074" cy="13542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④ 골목점포 추출 및 블록영역 구축 </a:t>
            </a:r>
            <a:r>
              <a:rPr lang="en-US" altLang="ko-KR" sz="1200" dirty="0" smtClean="0"/>
              <a:t>(2</a:t>
            </a:r>
            <a:r>
              <a:rPr lang="ko-KR" altLang="en-US" sz="1200" dirty="0" smtClean="0"/>
              <a:t>차 영역 구축</a:t>
            </a:r>
            <a:r>
              <a:rPr lang="en-US" altLang="ko-KR" sz="1200" dirty="0" smtClean="0"/>
              <a:t>)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유효블록 추출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오피스지역에 속하는 블록 포함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사회경제적 활동이 일어나기 적합한 블록 내 건물 바닥면적 비율 데이터 중 하위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10%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제거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882" y="1303300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 flipV="1">
            <a:off x="643412" y="1601650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76671" y="1835696"/>
            <a:ext cx="5821074" cy="198515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영역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추출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보정 작업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통계적 의미 있는 표본 확보를 위해 추출영역 중 점포가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50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개이상인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영역 추출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골목상권 영역별 면적 편차와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점포수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편차를 줄임으로써 일정한 골목상권 영역 면적 및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점포수를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확보하는 보정작업 실시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보정된 영역을 기준으로 골목점포의 구성비율이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30%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이상인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1,000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개 영역을 추출하여 골목상권의 정의에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근사하는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1,000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여개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영역을 추출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3490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428604" y="3714744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90399" y="4165718"/>
            <a:ext cx="1794082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1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영역구축 결과</a:t>
            </a:r>
            <a:r>
              <a:rPr lang="en-US" altLang="ko-KR" sz="11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56" y="4658497"/>
            <a:ext cx="4536504" cy="29833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199" y="5832825"/>
            <a:ext cx="2617532" cy="20972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/>
          <p:cNvSpPr txBox="1"/>
          <p:nvPr/>
        </p:nvSpPr>
        <p:spPr>
          <a:xfrm>
            <a:off x="479882" y="1303300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 flipV="1">
            <a:off x="643412" y="1601650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398570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영역 도출 결과 활용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 단위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검색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3662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01" y="2674464"/>
            <a:ext cx="2548367" cy="22343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8934" y="2714612"/>
            <a:ext cx="3698924" cy="216656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9882" y="1256408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 flipV="1">
            <a:off x="643412" y="1554758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6671" y="4965737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단위의 정보 제공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95" y="5341485"/>
            <a:ext cx="5939977" cy="308816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177024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err="1" smtClean="0"/>
              <a:t>ⅰi</a:t>
            </a:r>
            <a:r>
              <a:rPr lang="en-US" altLang="ko-KR" sz="1600" dirty="0" smtClean="0"/>
              <a:t>) 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길단위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정보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78"/>
            <a:ext cx="3331446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127727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길단위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정보의 필요성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소상공인에게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필요한 유동인구 데이터는 ⓵자신의 점포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건물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앞에 ⓶어떤 사람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성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연령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)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들이 ⓷언제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요일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시간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) ⓸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얼마나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유동인구 수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or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유동인구 수준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)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통행하느냐 정보가 필요함 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6671" y="6047922"/>
            <a:ext cx="582107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길단위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정보 구축 과정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09" name="_x186864360" descr="EMB0000c35c4bfc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42" y="6493472"/>
            <a:ext cx="5857916" cy="1710836"/>
          </a:xfrm>
          <a:prstGeom prst="rect">
            <a:avLst/>
          </a:prstGeom>
          <a:noFill/>
        </p:spPr>
      </p:pic>
      <p:sp>
        <p:nvSpPr>
          <p:cNvPr id="17412" name="Rectangle 4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11" name="_x186864440" descr="EMB0000c35c4bf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42991" y="3210278"/>
            <a:ext cx="4214842" cy="2428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2691575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6671" y="1823973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① 유동인구 추정 위치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포인트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 구축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유동인구를 추정하기 위해 서울시 도로 위에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10m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간격의 포인트 데이터를 생성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err="1" smtClean="0"/>
              <a:t>ⅰi</a:t>
            </a:r>
            <a:r>
              <a:rPr lang="en-US" altLang="ko-KR" sz="1600" dirty="0" smtClean="0"/>
              <a:t>) 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길단위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정보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 flipV="1">
            <a:off x="526182" y="1691678"/>
            <a:ext cx="3331446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3627" y="2904380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② 서울시 도로 </a:t>
            </a:r>
            <a:r>
              <a:rPr lang="ko-KR" altLang="en-US" sz="1200" dirty="0" err="1" smtClean="0"/>
              <a:t>포인트별</a:t>
            </a:r>
            <a:r>
              <a:rPr lang="ko-KR" altLang="en-US" sz="1200" dirty="0" smtClean="0"/>
              <a:t> 유동인구 </a:t>
            </a:r>
            <a:r>
              <a:rPr lang="ko-KR" altLang="en-US" sz="1200" dirty="0" err="1" smtClean="0"/>
              <a:t>데이터셋</a:t>
            </a:r>
            <a:r>
              <a:rPr lang="ko-KR" altLang="en-US" sz="1200" dirty="0" smtClean="0"/>
              <a:t> 구축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포인트 별로 반경 약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50m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영역에 포함되는 통신사 유동인구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추정값의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평균을 산출하여 서울시 도로 위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포인트별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값을 제시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09" name="_x188649960" descr="EMB0000be84470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9618" y="4071934"/>
            <a:ext cx="2681288" cy="2000264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639618" y="4036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①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0042" y="6357950"/>
            <a:ext cx="5821074" cy="24006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③ </a:t>
            </a:r>
            <a:r>
              <a:rPr lang="ko-KR" altLang="en-US" sz="1200" dirty="0" err="1" smtClean="0"/>
              <a:t>집객시설</a:t>
            </a:r>
            <a:r>
              <a:rPr lang="ko-KR" altLang="en-US" sz="1200" dirty="0" smtClean="0"/>
              <a:t> 정의 및 가중치 반영</a:t>
            </a:r>
          </a:p>
          <a:p>
            <a:pPr marL="266700" lvl="1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포인트 별로 반경 약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50m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영역에 포함되는 통신사 유동인구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추정값의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평균을 산출하여 서울시 도로 위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포인트별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유동인구 값을 제시</a:t>
            </a:r>
            <a:r>
              <a:rPr lang="ko-KR" altLang="en-US" b="1" dirty="0" smtClean="0"/>
              <a:t> </a:t>
            </a:r>
            <a:endParaRPr lang="en-US" altLang="ko-KR" b="1" dirty="0" smtClean="0"/>
          </a:p>
          <a:p>
            <a:pPr marL="266700" lvl="1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집객시설</a:t>
            </a: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도매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유통점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대형마트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할인점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백화점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쇼핑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백화점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쇼핑센터 및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아웃렛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대학교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영화관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청사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공공부처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구청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주민센터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우체국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은행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병원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지하철역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버스정류장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일반상점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밀집도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_x205687744" descr="EMB00001d7c009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11061" y="4071934"/>
            <a:ext cx="2643206" cy="2000264"/>
          </a:xfrm>
          <a:prstGeom prst="rect">
            <a:avLst/>
          </a:prstGeom>
          <a:noFill/>
        </p:spPr>
      </p:pic>
      <p:sp>
        <p:nvSpPr>
          <p:cNvPr id="12" name="직사각형 11"/>
          <p:cNvSpPr/>
          <p:nvPr/>
        </p:nvSpPr>
        <p:spPr>
          <a:xfrm>
            <a:off x="3487615" y="404848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②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42918" y="6072198"/>
            <a:ext cx="55007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    &lt;</a:t>
            </a:r>
            <a:r>
              <a:rPr lang="ko-KR" altLang="en-US" sz="1000" dirty="0" smtClean="0"/>
              <a:t>서울시 도로 포인트 구축</a:t>
            </a:r>
            <a:r>
              <a:rPr lang="en-US" altLang="ko-KR" sz="1000" dirty="0" smtClean="0"/>
              <a:t>&gt;                          &lt;</a:t>
            </a:r>
            <a:r>
              <a:rPr lang="ko-KR" altLang="en-US" sz="1000" dirty="0" smtClean="0"/>
              <a:t> 셀 별 통신사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유동인구 데이터 등급화</a:t>
            </a:r>
            <a:r>
              <a:rPr lang="en-US" altLang="ko-KR" sz="1000" dirty="0" smtClean="0"/>
              <a:t>&gt;</a:t>
            </a:r>
            <a:endParaRPr lang="ko-KR" altLang="en-US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_x277276792" descr="EMB00001bb00a9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1300" b="56999"/>
          <a:stretch/>
        </p:blipFill>
        <p:spPr bwMode="auto">
          <a:xfrm>
            <a:off x="472730" y="1784737"/>
            <a:ext cx="2921592" cy="1896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_x277276792" descr="EMB00001bb00a9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3425" r="11300" b="3547"/>
          <a:stretch/>
        </p:blipFill>
        <p:spPr bwMode="auto">
          <a:xfrm>
            <a:off x="3571876" y="1784737"/>
            <a:ext cx="2809528" cy="1897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 bwMode="auto">
          <a:xfrm>
            <a:off x="2386210" y="1796460"/>
            <a:ext cx="1008111" cy="175548"/>
          </a:xfrm>
          <a:prstGeom prst="rect">
            <a:avLst/>
          </a:prstGeom>
          <a:solidFill>
            <a:schemeClr val="bg1">
              <a:alpha val="7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ko-KR" altLang="en-US" sz="800" b="1" dirty="0" err="1"/>
              <a:t>집객요인</a:t>
            </a:r>
            <a:r>
              <a:rPr lang="ko-KR" altLang="en-US" sz="800" b="1" dirty="0"/>
              <a:t> 반영 전</a:t>
            </a:r>
            <a:endParaRPr lang="en-US" altLang="ko-KR" sz="800" b="1" dirty="0"/>
          </a:p>
        </p:txBody>
      </p:sp>
      <p:sp>
        <p:nvSpPr>
          <p:cNvPr id="8" name="직사각형 7"/>
          <p:cNvSpPr/>
          <p:nvPr/>
        </p:nvSpPr>
        <p:spPr bwMode="auto">
          <a:xfrm>
            <a:off x="5368665" y="1796460"/>
            <a:ext cx="1008111" cy="175548"/>
          </a:xfrm>
          <a:prstGeom prst="rect">
            <a:avLst/>
          </a:prstGeom>
          <a:solidFill>
            <a:schemeClr val="bg1">
              <a:alpha val="7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ko-KR" altLang="en-US" sz="800" b="1" dirty="0" err="1"/>
              <a:t>집객요인</a:t>
            </a:r>
            <a:r>
              <a:rPr lang="ko-KR" altLang="en-US" sz="800" b="1" dirty="0"/>
              <a:t> 반영 후</a:t>
            </a:r>
            <a:endParaRPr lang="en-US" altLang="ko-KR" sz="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28604" y="1071538"/>
            <a:ext cx="5821074" cy="6106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1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인구집중유발시설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집객시설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정의하고 모델링을 통해 각 시설유형별 가중치를 분석하여 도로상 유동인구 추정에 반영하여 추정 정확도 향상</a:t>
            </a:r>
            <a:endParaRPr lang="en-US" altLang="ko-KR" b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500042" y="3857621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④ 도로링크 라인형태 유동인구 </a:t>
            </a:r>
            <a:r>
              <a:rPr lang="ko-KR" altLang="en-US" sz="1200" dirty="0" err="1" smtClean="0"/>
              <a:t>데이터셋</a:t>
            </a:r>
            <a:r>
              <a:rPr lang="ko-KR" altLang="en-US" sz="1200" dirty="0" smtClean="0"/>
              <a:t> 구축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6327" name="Rectangle 7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6329" name="Rectangle 9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이등변 삼각형 18"/>
          <p:cNvSpPr/>
          <p:nvPr/>
        </p:nvSpPr>
        <p:spPr bwMode="auto">
          <a:xfrm rot="10800000">
            <a:off x="834402" y="7464058"/>
            <a:ext cx="4824536" cy="299805"/>
          </a:xfrm>
          <a:prstGeom prst="triangle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162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242886" y="4235472"/>
            <a:ext cx="1064123" cy="60346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STEP1.</a:t>
            </a:r>
            <a:b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알고리즘 구축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242886" y="4955552"/>
            <a:ext cx="1064123" cy="88696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STEP2.</a:t>
            </a:r>
            <a:b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시간대별</a:t>
            </a:r>
            <a: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세분화</a:t>
            </a:r>
          </a:p>
        </p:txBody>
      </p:sp>
      <p:cxnSp>
        <p:nvCxnSpPr>
          <p:cNvPr id="22" name="꺾인 연결선 21"/>
          <p:cNvCxnSpPr>
            <a:stCxn id="51" idx="2"/>
            <a:endCxn id="24" idx="0"/>
          </p:cNvCxnSpPr>
          <p:nvPr/>
        </p:nvCxnSpPr>
        <p:spPr>
          <a:xfrm rot="5400000">
            <a:off x="1677886" y="4618904"/>
            <a:ext cx="1368153" cy="1367107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51" idx="2"/>
            <a:endCxn id="25" idx="0"/>
          </p:cNvCxnSpPr>
          <p:nvPr/>
        </p:nvCxnSpPr>
        <p:spPr>
          <a:xfrm rot="16200000" flipH="1">
            <a:off x="3064636" y="4599259"/>
            <a:ext cx="1368153" cy="1406395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5"/>
          <p:cNvSpPr>
            <a:spLocks noChangeArrowheads="1"/>
          </p:cNvSpPr>
          <p:nvPr/>
        </p:nvSpPr>
        <p:spPr bwMode="auto">
          <a:xfrm>
            <a:off x="1363776" y="5986534"/>
            <a:ext cx="629264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ko-KR" altLang="en-US" sz="1000" dirty="0">
                <a:solidFill>
                  <a:srgbClr val="000000"/>
                </a:solidFill>
              </a:rPr>
              <a:t>남성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25" name="Rectangle 25"/>
          <p:cNvSpPr>
            <a:spLocks noChangeArrowheads="1"/>
          </p:cNvSpPr>
          <p:nvPr/>
        </p:nvSpPr>
        <p:spPr bwMode="auto">
          <a:xfrm>
            <a:off x="4137278" y="5986534"/>
            <a:ext cx="629264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ko-KR" altLang="en-US" sz="1000" dirty="0">
                <a:solidFill>
                  <a:srgbClr val="000000"/>
                </a:solidFill>
              </a:rPr>
              <a:t>여성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cxnSp>
        <p:nvCxnSpPr>
          <p:cNvPr id="26" name="꺾인 연결선 25"/>
          <p:cNvCxnSpPr>
            <a:stCxn id="24" idx="2"/>
            <a:endCxn id="44" idx="0"/>
          </p:cNvCxnSpPr>
          <p:nvPr/>
        </p:nvCxnSpPr>
        <p:spPr>
          <a:xfrm rot="5400000">
            <a:off x="1009601" y="5883761"/>
            <a:ext cx="249580" cy="1088035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꺾인 연결선 26"/>
          <p:cNvCxnSpPr>
            <a:stCxn id="24" idx="2"/>
            <a:endCxn id="45" idx="0"/>
          </p:cNvCxnSpPr>
          <p:nvPr/>
        </p:nvCxnSpPr>
        <p:spPr>
          <a:xfrm rot="5400000">
            <a:off x="1297633" y="6171793"/>
            <a:ext cx="249580" cy="51197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24" idx="2"/>
            <a:endCxn id="46" idx="0"/>
          </p:cNvCxnSpPr>
          <p:nvPr/>
        </p:nvCxnSpPr>
        <p:spPr>
          <a:xfrm rot="16200000" flipH="1">
            <a:off x="1585664" y="6395731"/>
            <a:ext cx="249580" cy="64093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꺾인 연결선 28"/>
          <p:cNvCxnSpPr>
            <a:stCxn id="24" idx="2"/>
            <a:endCxn id="47" idx="0"/>
          </p:cNvCxnSpPr>
          <p:nvPr/>
        </p:nvCxnSpPr>
        <p:spPr>
          <a:xfrm rot="16200000" flipH="1">
            <a:off x="1873696" y="6107699"/>
            <a:ext cx="249580" cy="640157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꺾인 연결선 29"/>
          <p:cNvCxnSpPr>
            <a:stCxn id="24" idx="2"/>
            <a:endCxn id="48" idx="0"/>
          </p:cNvCxnSpPr>
          <p:nvPr/>
        </p:nvCxnSpPr>
        <p:spPr>
          <a:xfrm rot="16200000" flipH="1">
            <a:off x="2161728" y="5819667"/>
            <a:ext cx="249580" cy="121622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24" idx="2"/>
            <a:endCxn id="49" idx="0"/>
          </p:cNvCxnSpPr>
          <p:nvPr/>
        </p:nvCxnSpPr>
        <p:spPr>
          <a:xfrm rot="16200000" flipH="1">
            <a:off x="2449760" y="5531635"/>
            <a:ext cx="249580" cy="1792285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25"/>
          <p:cNvSpPr>
            <a:spLocks noChangeArrowheads="1"/>
          </p:cNvSpPr>
          <p:nvPr/>
        </p:nvSpPr>
        <p:spPr bwMode="auto">
          <a:xfrm>
            <a:off x="1682501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10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33" name="Rectangle 25"/>
          <p:cNvSpPr>
            <a:spLocks noChangeArrowheads="1"/>
          </p:cNvSpPr>
          <p:nvPr/>
        </p:nvSpPr>
        <p:spPr bwMode="auto">
          <a:xfrm>
            <a:off x="2258565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20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34" name="Rectangle 25"/>
          <p:cNvSpPr>
            <a:spLocks noChangeArrowheads="1"/>
          </p:cNvSpPr>
          <p:nvPr/>
        </p:nvSpPr>
        <p:spPr bwMode="auto">
          <a:xfrm>
            <a:off x="2834629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30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35" name="Rectangle 25"/>
          <p:cNvSpPr>
            <a:spLocks noChangeArrowheads="1"/>
          </p:cNvSpPr>
          <p:nvPr/>
        </p:nvSpPr>
        <p:spPr bwMode="auto">
          <a:xfrm>
            <a:off x="3410693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40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36" name="Rectangle 25"/>
          <p:cNvSpPr>
            <a:spLocks noChangeArrowheads="1"/>
          </p:cNvSpPr>
          <p:nvPr/>
        </p:nvSpPr>
        <p:spPr bwMode="auto">
          <a:xfrm>
            <a:off x="3986757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50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37" name="Rectangle 25"/>
          <p:cNvSpPr>
            <a:spLocks noChangeArrowheads="1"/>
          </p:cNvSpPr>
          <p:nvPr/>
        </p:nvSpPr>
        <p:spPr bwMode="auto">
          <a:xfrm>
            <a:off x="4562821" y="6984616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60</a:t>
            </a:r>
            <a:r>
              <a:rPr lang="ko-KR" altLang="en-US" sz="1000" dirty="0">
                <a:solidFill>
                  <a:srgbClr val="000000"/>
                </a:solidFill>
              </a:rPr>
              <a:t>대 이상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cxnSp>
        <p:nvCxnSpPr>
          <p:cNvPr id="38" name="꺾인 연결선 37"/>
          <p:cNvCxnSpPr>
            <a:stCxn id="25" idx="2"/>
            <a:endCxn id="32" idx="0"/>
          </p:cNvCxnSpPr>
          <p:nvPr/>
        </p:nvCxnSpPr>
        <p:spPr>
          <a:xfrm rot="5400000">
            <a:off x="2856405" y="5389111"/>
            <a:ext cx="681628" cy="2509382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25" idx="2"/>
            <a:endCxn id="33" idx="0"/>
          </p:cNvCxnSpPr>
          <p:nvPr/>
        </p:nvCxnSpPr>
        <p:spPr>
          <a:xfrm rot="5400000">
            <a:off x="3144437" y="5677143"/>
            <a:ext cx="681628" cy="1933318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25" idx="2"/>
            <a:endCxn id="34" idx="0"/>
          </p:cNvCxnSpPr>
          <p:nvPr/>
        </p:nvCxnSpPr>
        <p:spPr>
          <a:xfrm rot="5400000">
            <a:off x="3432469" y="5965175"/>
            <a:ext cx="681628" cy="1357254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꺾인 연결선 40"/>
          <p:cNvCxnSpPr>
            <a:stCxn id="25" idx="2"/>
            <a:endCxn id="35" idx="0"/>
          </p:cNvCxnSpPr>
          <p:nvPr/>
        </p:nvCxnSpPr>
        <p:spPr>
          <a:xfrm rot="5400000">
            <a:off x="3720501" y="6253207"/>
            <a:ext cx="681628" cy="781190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5" idx="2"/>
            <a:endCxn id="36" idx="0"/>
          </p:cNvCxnSpPr>
          <p:nvPr/>
        </p:nvCxnSpPr>
        <p:spPr>
          <a:xfrm rot="5400000">
            <a:off x="4008533" y="6541239"/>
            <a:ext cx="681628" cy="205126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42"/>
          <p:cNvCxnSpPr>
            <a:stCxn id="25" idx="2"/>
            <a:endCxn id="37" idx="0"/>
          </p:cNvCxnSpPr>
          <p:nvPr/>
        </p:nvCxnSpPr>
        <p:spPr>
          <a:xfrm rot="16200000" flipH="1">
            <a:off x="4296565" y="6458333"/>
            <a:ext cx="681628" cy="370938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25"/>
          <p:cNvSpPr>
            <a:spLocks noChangeArrowheads="1"/>
          </p:cNvSpPr>
          <p:nvPr/>
        </p:nvSpPr>
        <p:spPr bwMode="auto">
          <a:xfrm>
            <a:off x="330346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10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45" name="Rectangle 25"/>
          <p:cNvSpPr>
            <a:spLocks noChangeArrowheads="1"/>
          </p:cNvSpPr>
          <p:nvPr/>
        </p:nvSpPr>
        <p:spPr bwMode="auto">
          <a:xfrm>
            <a:off x="906410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20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46" name="Rectangle 25"/>
          <p:cNvSpPr>
            <a:spLocks noChangeArrowheads="1"/>
          </p:cNvSpPr>
          <p:nvPr/>
        </p:nvSpPr>
        <p:spPr bwMode="auto">
          <a:xfrm>
            <a:off x="1482474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30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47" name="Rectangle 25"/>
          <p:cNvSpPr>
            <a:spLocks noChangeArrowheads="1"/>
          </p:cNvSpPr>
          <p:nvPr/>
        </p:nvSpPr>
        <p:spPr bwMode="auto">
          <a:xfrm>
            <a:off x="2058538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40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48" name="Rectangle 25"/>
          <p:cNvSpPr>
            <a:spLocks noChangeArrowheads="1"/>
          </p:cNvSpPr>
          <p:nvPr/>
        </p:nvSpPr>
        <p:spPr bwMode="auto">
          <a:xfrm>
            <a:off x="2634602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50</a:t>
            </a:r>
            <a:r>
              <a:rPr lang="ko-KR" altLang="en-US" sz="1000" dirty="0">
                <a:solidFill>
                  <a:srgbClr val="000000"/>
                </a:solidFill>
              </a:rPr>
              <a:t>대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49" name="Rectangle 25"/>
          <p:cNvSpPr>
            <a:spLocks noChangeArrowheads="1"/>
          </p:cNvSpPr>
          <p:nvPr/>
        </p:nvSpPr>
        <p:spPr bwMode="auto">
          <a:xfrm>
            <a:off x="3210666" y="6552568"/>
            <a:ext cx="520053" cy="316454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60</a:t>
            </a:r>
            <a:r>
              <a:rPr lang="ko-KR" altLang="en-US" sz="1000" dirty="0">
                <a:solidFill>
                  <a:srgbClr val="000000"/>
                </a:solidFill>
              </a:rPr>
              <a:t>대 이상</a:t>
            </a:r>
            <a:endParaRPr lang="en-US" altLang="ko-KR" sz="1000" dirty="0">
              <a:solidFill>
                <a:srgbClr val="000000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5242887" y="5963664"/>
            <a:ext cx="1064123" cy="131453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STEP3.</a:t>
            </a:r>
            <a:b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lang="en-US" altLang="ko-KR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0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연령대별 세분화</a:t>
            </a:r>
          </a:p>
        </p:txBody>
      </p:sp>
      <p:sp>
        <p:nvSpPr>
          <p:cNvPr id="51" name="Rectangle 25"/>
          <p:cNvSpPr>
            <a:spLocks noChangeArrowheads="1"/>
          </p:cNvSpPr>
          <p:nvPr/>
        </p:nvSpPr>
        <p:spPr bwMode="auto">
          <a:xfrm>
            <a:off x="1296188" y="4235472"/>
            <a:ext cx="3498654" cy="3829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ko-KR" altLang="en-US" sz="1000" b="1" dirty="0"/>
              <a:t>일 평균</a:t>
            </a:r>
            <a:r>
              <a:rPr lang="en-US" altLang="ko-KR" sz="1000" b="1" dirty="0"/>
              <a:t>(</a:t>
            </a:r>
            <a:r>
              <a:rPr lang="ko-KR" altLang="en-US" sz="1000" b="1"/>
              <a:t>요일별</a:t>
            </a:r>
            <a:r>
              <a:rPr lang="en-US" altLang="ko-KR" sz="1000" b="1" dirty="0"/>
              <a:t>) </a:t>
            </a:r>
            <a:r>
              <a:rPr lang="ko-KR" altLang="en-US" sz="1000" b="1" dirty="0"/>
              <a:t>유동인구 추정</a:t>
            </a:r>
            <a:endParaRPr lang="en-US" altLang="ko-KR" sz="1000" b="1" dirty="0"/>
          </a:p>
        </p:txBody>
      </p:sp>
      <p:cxnSp>
        <p:nvCxnSpPr>
          <p:cNvPr id="52" name="꺾인 연결선 51"/>
          <p:cNvCxnSpPr>
            <a:stCxn id="51" idx="2"/>
            <a:endCxn id="61" idx="0"/>
          </p:cNvCxnSpPr>
          <p:nvPr/>
        </p:nvCxnSpPr>
        <p:spPr>
          <a:xfrm rot="5400000">
            <a:off x="2182650" y="4115556"/>
            <a:ext cx="360040" cy="136569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25"/>
          <p:cNvSpPr>
            <a:spLocks noChangeArrowheads="1"/>
          </p:cNvSpPr>
          <p:nvPr/>
        </p:nvSpPr>
        <p:spPr bwMode="auto">
          <a:xfrm>
            <a:off x="1122434" y="5459608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4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(14:01~17:00)</a:t>
            </a:r>
          </a:p>
        </p:txBody>
      </p:sp>
      <p:sp>
        <p:nvSpPr>
          <p:cNvPr id="54" name="Rectangle 25"/>
          <p:cNvSpPr>
            <a:spLocks noChangeArrowheads="1"/>
          </p:cNvSpPr>
          <p:nvPr/>
        </p:nvSpPr>
        <p:spPr bwMode="auto">
          <a:xfrm>
            <a:off x="2488126" y="5459608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5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(17:01~21:00)</a:t>
            </a:r>
          </a:p>
        </p:txBody>
      </p:sp>
      <p:sp>
        <p:nvSpPr>
          <p:cNvPr id="55" name="Rectangle 25"/>
          <p:cNvSpPr>
            <a:spLocks noChangeArrowheads="1"/>
          </p:cNvSpPr>
          <p:nvPr/>
        </p:nvSpPr>
        <p:spPr bwMode="auto">
          <a:xfrm>
            <a:off x="3896087" y="5459608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6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(21:01~24:00)</a:t>
            </a:r>
          </a:p>
        </p:txBody>
      </p:sp>
      <p:cxnSp>
        <p:nvCxnSpPr>
          <p:cNvPr id="56" name="꺾인 연결선 55"/>
          <p:cNvCxnSpPr>
            <a:stCxn id="51" idx="2"/>
            <a:endCxn id="62" idx="0"/>
          </p:cNvCxnSpPr>
          <p:nvPr/>
        </p:nvCxnSpPr>
        <p:spPr>
          <a:xfrm rot="16200000" flipH="1">
            <a:off x="2865495" y="4798400"/>
            <a:ext cx="360040" cy="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51" idx="2"/>
            <a:endCxn id="63" idx="0"/>
          </p:cNvCxnSpPr>
          <p:nvPr/>
        </p:nvCxnSpPr>
        <p:spPr>
          <a:xfrm rot="16200000" flipH="1">
            <a:off x="3569476" y="4094420"/>
            <a:ext cx="360040" cy="1407962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꺾인 연결선 57"/>
          <p:cNvCxnSpPr>
            <a:stCxn id="51" idx="2"/>
            <a:endCxn id="53" idx="0"/>
          </p:cNvCxnSpPr>
          <p:nvPr/>
        </p:nvCxnSpPr>
        <p:spPr>
          <a:xfrm rot="5400000">
            <a:off x="1942057" y="4356149"/>
            <a:ext cx="841227" cy="136569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51" idx="2"/>
            <a:endCxn id="54" idx="0"/>
          </p:cNvCxnSpPr>
          <p:nvPr/>
        </p:nvCxnSpPr>
        <p:spPr>
          <a:xfrm rot="16200000" flipH="1">
            <a:off x="2624902" y="5038993"/>
            <a:ext cx="841227" cy="1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꺾인 연결선 59"/>
          <p:cNvCxnSpPr>
            <a:stCxn id="51" idx="2"/>
            <a:endCxn id="55" idx="0"/>
          </p:cNvCxnSpPr>
          <p:nvPr/>
        </p:nvCxnSpPr>
        <p:spPr>
          <a:xfrm rot="16200000" flipH="1">
            <a:off x="3328883" y="4335013"/>
            <a:ext cx="841227" cy="1407962"/>
          </a:xfrm>
          <a:prstGeom prst="bentConnector3">
            <a:avLst>
              <a:gd name="adj1" fmla="val 50000"/>
            </a:avLst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25"/>
          <p:cNvSpPr>
            <a:spLocks noChangeArrowheads="1"/>
          </p:cNvSpPr>
          <p:nvPr/>
        </p:nvSpPr>
        <p:spPr bwMode="auto">
          <a:xfrm>
            <a:off x="1122434" y="4978421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1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(00:01~06:00)</a:t>
            </a:r>
          </a:p>
        </p:txBody>
      </p:sp>
      <p:sp>
        <p:nvSpPr>
          <p:cNvPr id="62" name="Rectangle 25"/>
          <p:cNvSpPr>
            <a:spLocks noChangeArrowheads="1"/>
          </p:cNvSpPr>
          <p:nvPr/>
        </p:nvSpPr>
        <p:spPr bwMode="auto">
          <a:xfrm>
            <a:off x="2488126" y="4978421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2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(06:01~11:00)</a:t>
            </a:r>
          </a:p>
        </p:txBody>
      </p:sp>
      <p:sp>
        <p:nvSpPr>
          <p:cNvPr id="63" name="Rectangle 25"/>
          <p:cNvSpPr>
            <a:spLocks noChangeArrowheads="1"/>
          </p:cNvSpPr>
          <p:nvPr/>
        </p:nvSpPr>
        <p:spPr bwMode="auto">
          <a:xfrm>
            <a:off x="3896087" y="4978421"/>
            <a:ext cx="1114779" cy="382909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 wrap="square" lIns="72000" rIns="72000" anchor="ctr"/>
          <a:lstStyle/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3</a:t>
            </a:r>
            <a:r>
              <a:rPr lang="ko-KR" altLang="en-US" sz="1000" dirty="0">
                <a:solidFill>
                  <a:srgbClr val="000000"/>
                </a:solidFill>
              </a:rPr>
              <a:t>시간대</a:t>
            </a:r>
            <a:endParaRPr lang="en-US" altLang="ko-KR" sz="1000" dirty="0">
              <a:solidFill>
                <a:srgbClr val="000000"/>
              </a:solidFill>
            </a:endParaRPr>
          </a:p>
          <a:p>
            <a:pPr algn="ctr" latinLnBrk="0"/>
            <a:r>
              <a:rPr lang="en-US" altLang="ko-KR" sz="1000" dirty="0">
                <a:solidFill>
                  <a:srgbClr val="000000"/>
                </a:solidFill>
              </a:rPr>
              <a:t>(11:01~14:00)</a:t>
            </a:r>
          </a:p>
        </p:txBody>
      </p:sp>
      <p:pic>
        <p:nvPicPr>
          <p:cNvPr id="64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728" y="7900633"/>
            <a:ext cx="1506195" cy="81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65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491" y="7900633"/>
            <a:ext cx="1506195" cy="812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6" name="직사각형 65"/>
          <p:cNvSpPr/>
          <p:nvPr/>
        </p:nvSpPr>
        <p:spPr bwMode="auto">
          <a:xfrm>
            <a:off x="978418" y="7900633"/>
            <a:ext cx="648000" cy="80958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36000" tIns="46800" rIns="36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10m </a:t>
            </a:r>
            <a:r>
              <a:rPr kumimoji="1" lang="ko-KR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포인트 단위 데이터</a:t>
            </a:r>
          </a:p>
        </p:txBody>
      </p:sp>
      <p:sp>
        <p:nvSpPr>
          <p:cNvPr id="67" name="직사각형 66"/>
          <p:cNvSpPr/>
          <p:nvPr/>
        </p:nvSpPr>
        <p:spPr bwMode="auto">
          <a:xfrm>
            <a:off x="3354755" y="7900633"/>
            <a:ext cx="648000" cy="80958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36000" tIns="46800" rIns="36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도로 링크 단위 데이터</a:t>
            </a:r>
          </a:p>
        </p:txBody>
      </p:sp>
      <p:sp>
        <p:nvSpPr>
          <p:cNvPr id="68" name="직사각형 67"/>
          <p:cNvSpPr/>
          <p:nvPr/>
        </p:nvSpPr>
        <p:spPr bwMode="auto">
          <a:xfrm>
            <a:off x="1626491" y="7900633"/>
            <a:ext cx="1506195" cy="81477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9" name="직사각형 68"/>
          <p:cNvSpPr/>
          <p:nvPr/>
        </p:nvSpPr>
        <p:spPr bwMode="auto">
          <a:xfrm>
            <a:off x="4002755" y="7900633"/>
            <a:ext cx="1506195" cy="81477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 추정 정보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340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13542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유동인구 정보 활용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길 단위의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유동인구량을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지도에 표시하여 직관적으로 유동인구의 흐름과 규모를 파악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시간대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연령대별 유동인구의 특징을 파악하여 잠재고객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타게팅에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활용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81" y="3318746"/>
            <a:ext cx="6261557" cy="262140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6562" y="5364088"/>
            <a:ext cx="3612496" cy="317450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0957196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순서도: 자기 디스크 1"/>
          <p:cNvSpPr/>
          <p:nvPr/>
        </p:nvSpPr>
        <p:spPr bwMode="auto">
          <a:xfrm>
            <a:off x="391730" y="2249859"/>
            <a:ext cx="1512168" cy="108012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1" hangingPunct="1"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ko-KR" altLang="en-US" sz="1000" b="1" dirty="0"/>
              <a:t>신용카드사 매출</a:t>
            </a:r>
            <a:endParaRPr lang="en-US" altLang="ko-KR" sz="1000" b="1" dirty="0"/>
          </a:p>
          <a:p>
            <a:pPr marR="0" defTabSz="914400" rtl="0" eaLnBrk="1" fontAlgn="base" latinLnBrk="1" hangingPunct="1"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en-US" altLang="ko-KR" sz="1000" dirty="0"/>
              <a:t>(</a:t>
            </a:r>
            <a:r>
              <a:rPr lang="ko-KR" altLang="en-US" sz="1000" dirty="0"/>
              <a:t>신한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비씨</a:t>
            </a:r>
            <a:r>
              <a:rPr lang="en-US" altLang="ko-KR" sz="1000" dirty="0"/>
              <a:t>)</a:t>
            </a:r>
          </a:p>
          <a:p>
            <a:pPr>
              <a:spcBef>
                <a:spcPts val="300"/>
              </a:spcBef>
              <a:spcAft>
                <a:spcPts val="200"/>
              </a:spcAft>
            </a:pPr>
            <a:r>
              <a:rPr lang="en-US" altLang="ko-KR" sz="1000" dirty="0"/>
              <a:t>(</a:t>
            </a:r>
            <a:r>
              <a:rPr lang="ko-KR" altLang="en-US" sz="1000" dirty="0" err="1"/>
              <a:t>블록별</a:t>
            </a:r>
            <a:r>
              <a:rPr lang="en-US" altLang="ko-KR" sz="1000" dirty="0"/>
              <a:t>, </a:t>
            </a:r>
            <a:r>
              <a:rPr lang="ko-KR" altLang="en-US" sz="1000" dirty="0"/>
              <a:t>업종별</a:t>
            </a:r>
            <a:r>
              <a:rPr lang="en-US" altLang="ko-KR" sz="1000" dirty="0"/>
              <a:t>)</a:t>
            </a:r>
          </a:p>
        </p:txBody>
      </p:sp>
      <p:sp>
        <p:nvSpPr>
          <p:cNvPr id="3" name="순서도: 자기 디스크 2"/>
          <p:cNvSpPr/>
          <p:nvPr/>
        </p:nvSpPr>
        <p:spPr bwMode="auto">
          <a:xfrm>
            <a:off x="2369462" y="2233364"/>
            <a:ext cx="1512168" cy="108012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ko-KR" altLang="en-US" sz="1000" b="1" dirty="0"/>
              <a:t>카드사 비중</a:t>
            </a:r>
            <a:endParaRPr lang="en-US" altLang="ko-KR" sz="1000" b="1" dirty="0"/>
          </a:p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en-US" altLang="ko-KR" sz="1000" dirty="0"/>
              <a:t>(</a:t>
            </a:r>
            <a:r>
              <a:rPr lang="ko-KR" altLang="en-US" sz="1000" dirty="0" err="1"/>
              <a:t>블록별</a:t>
            </a:r>
            <a:r>
              <a:rPr lang="en-US" altLang="ko-KR" sz="1000" dirty="0"/>
              <a:t>, </a:t>
            </a:r>
            <a:r>
              <a:rPr lang="ko-KR" altLang="en-US" sz="1000" dirty="0"/>
              <a:t>업종별</a:t>
            </a:r>
            <a:r>
              <a:rPr lang="en-US" altLang="ko-KR" sz="1000" dirty="0"/>
              <a:t>)</a:t>
            </a:r>
          </a:p>
        </p:txBody>
      </p:sp>
      <p:sp>
        <p:nvSpPr>
          <p:cNvPr id="4" name="직사각형 3"/>
          <p:cNvSpPr/>
          <p:nvPr/>
        </p:nvSpPr>
        <p:spPr bwMode="auto">
          <a:xfrm>
            <a:off x="373166" y="4397150"/>
            <a:ext cx="2880320" cy="79300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ko-KR" altLang="en-US" sz="1400" b="1" dirty="0" err="1"/>
              <a:t>블록별</a:t>
            </a:r>
            <a:r>
              <a:rPr lang="ko-KR" altLang="en-US" sz="1400" b="1" dirty="0"/>
              <a:t> 업종별 산출</a:t>
            </a:r>
            <a:endParaRPr lang="en-US" altLang="ko-KR" sz="1400" b="1" dirty="0"/>
          </a:p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en-US" altLang="ko-KR" sz="1000" dirty="0"/>
              <a:t>(</a:t>
            </a:r>
            <a:r>
              <a:rPr lang="ko-KR" altLang="en-US" sz="1000" dirty="0"/>
              <a:t>카드매출 </a:t>
            </a:r>
            <a:r>
              <a:rPr lang="en-US" altLang="ko-KR" sz="1000" dirty="0"/>
              <a:t>* </a:t>
            </a:r>
            <a:r>
              <a:rPr lang="ko-KR" altLang="en-US" sz="1000" dirty="0" err="1"/>
              <a:t>카드사비중</a:t>
            </a:r>
            <a:r>
              <a:rPr lang="ko-KR" altLang="en-US" sz="1000" dirty="0"/>
              <a:t> </a:t>
            </a:r>
            <a:r>
              <a:rPr lang="en-US" altLang="ko-KR" sz="1000" dirty="0"/>
              <a:t>* </a:t>
            </a:r>
            <a:r>
              <a:rPr lang="ko-KR" altLang="en-US" sz="1000" dirty="0" err="1"/>
              <a:t>현금비중</a:t>
            </a:r>
            <a:r>
              <a:rPr lang="en-US" altLang="ko-KR" sz="1000" dirty="0"/>
              <a:t>) </a:t>
            </a:r>
            <a:endParaRPr lang="ko-KR" altLang="en-US" sz="1000" dirty="0"/>
          </a:p>
        </p:txBody>
      </p:sp>
      <p:sp>
        <p:nvSpPr>
          <p:cNvPr id="5" name="직사각형 4"/>
          <p:cNvSpPr/>
          <p:nvPr/>
        </p:nvSpPr>
        <p:spPr bwMode="auto">
          <a:xfrm>
            <a:off x="3829550" y="4397150"/>
            <a:ext cx="2880320" cy="79300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ko-KR" altLang="en-US" sz="1400" b="1" dirty="0" err="1"/>
              <a:t>상권단위</a:t>
            </a:r>
            <a:r>
              <a:rPr lang="ko-KR" altLang="en-US" sz="1400" b="1" dirty="0"/>
              <a:t> 평균 매출 산출</a:t>
            </a:r>
            <a:endParaRPr lang="en-US" altLang="ko-KR" sz="1400" b="1" dirty="0"/>
          </a:p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en-US" altLang="ko-KR" sz="1000" dirty="0"/>
              <a:t>(</a:t>
            </a:r>
            <a:r>
              <a:rPr lang="ko-KR" altLang="en-US" sz="1000" dirty="0"/>
              <a:t>업종별</a:t>
            </a:r>
            <a:r>
              <a:rPr lang="en-US" altLang="ko-KR" sz="1000" dirty="0"/>
              <a:t>, </a:t>
            </a:r>
            <a:r>
              <a:rPr lang="ko-KR" altLang="en-US" sz="1000" dirty="0"/>
              <a:t>성</a:t>
            </a:r>
            <a:r>
              <a:rPr lang="en-US" altLang="ko-KR" sz="1000" dirty="0"/>
              <a:t>/</a:t>
            </a:r>
            <a:r>
              <a:rPr lang="ko-KR" altLang="en-US" sz="1000" dirty="0"/>
              <a:t>연령별</a:t>
            </a:r>
            <a:r>
              <a:rPr lang="en-US" altLang="ko-KR" sz="1000" dirty="0"/>
              <a:t>, </a:t>
            </a:r>
            <a:r>
              <a:rPr lang="ko-KR" altLang="en-US" sz="1000" dirty="0"/>
              <a:t>시간대별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요일별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6" name="오른쪽 화살표 5"/>
          <p:cNvSpPr/>
          <p:nvPr/>
        </p:nvSpPr>
        <p:spPr bwMode="auto">
          <a:xfrm>
            <a:off x="3325494" y="4455213"/>
            <a:ext cx="432048" cy="734937"/>
          </a:xfrm>
          <a:prstGeom prst="rightArrow">
            <a:avLst>
              <a:gd name="adj1" fmla="val 58504"/>
              <a:gd name="adj2" fmla="val 42441"/>
            </a:avLst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108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endParaRPr lang="ko-KR" altLang="en-US" sz="1000" dirty="0"/>
          </a:p>
        </p:txBody>
      </p:sp>
      <p:sp>
        <p:nvSpPr>
          <p:cNvPr id="7" name="순서도: 자기 디스크 6"/>
          <p:cNvSpPr/>
          <p:nvPr/>
        </p:nvSpPr>
        <p:spPr bwMode="auto">
          <a:xfrm>
            <a:off x="4369726" y="2233364"/>
            <a:ext cx="1512168" cy="1080120"/>
          </a:xfrm>
          <a:prstGeom prst="flowChartMagneticDisk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ko-KR" altLang="en-US" sz="1000" b="1" dirty="0" err="1"/>
              <a:t>현금매출</a:t>
            </a:r>
            <a:r>
              <a:rPr lang="ko-KR" altLang="en-US" sz="1000" b="1" dirty="0"/>
              <a:t> 비중</a:t>
            </a:r>
            <a:endParaRPr lang="en-US" altLang="ko-KR" sz="1000" b="1" dirty="0"/>
          </a:p>
          <a:p>
            <a:pPr marR="0" defTabSz="914400" rtl="0" eaLnBrk="1" fontAlgn="base" latinLnBrk="1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tabLst/>
            </a:pPr>
            <a:r>
              <a:rPr lang="en-US" altLang="ko-KR" sz="1000" dirty="0"/>
              <a:t>(</a:t>
            </a:r>
            <a:r>
              <a:rPr lang="ko-KR" altLang="en-US" sz="1000" dirty="0" err="1"/>
              <a:t>블록별</a:t>
            </a:r>
            <a:r>
              <a:rPr lang="en-US" altLang="ko-KR" sz="1000" dirty="0"/>
              <a:t>, </a:t>
            </a:r>
            <a:r>
              <a:rPr lang="ko-KR" altLang="en-US" sz="1000" dirty="0"/>
              <a:t>업종별</a:t>
            </a:r>
            <a:r>
              <a:rPr lang="en-US" altLang="ko-KR" sz="1000" dirty="0"/>
              <a:t>)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3881" y="5556621"/>
            <a:ext cx="5112507" cy="2232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57628" y="6357950"/>
            <a:ext cx="2663750" cy="1558938"/>
          </a:xfrm>
          <a:prstGeom prst="rect">
            <a:avLst/>
          </a:prstGeom>
        </p:spPr>
      </p:pic>
      <p:sp>
        <p:nvSpPr>
          <p:cNvPr id="11" name="이등변 삼각형 10"/>
          <p:cNvSpPr/>
          <p:nvPr/>
        </p:nvSpPr>
        <p:spPr>
          <a:xfrm rot="10800000">
            <a:off x="1643050" y="3662878"/>
            <a:ext cx="3517056" cy="523011"/>
          </a:xfrm>
          <a:prstGeom prst="triangl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추정매출액 분석  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 flipV="1">
            <a:off x="526182" y="1691680"/>
            <a:ext cx="2340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추정매출액 분석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340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_x270459320" descr="EMB00004dd4139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52" y="1860656"/>
            <a:ext cx="6500834" cy="4741164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0042" y="1315022"/>
            <a:ext cx="558463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400050" indent="-400050"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Ⅰ.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구축 배경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6671" y="1956319"/>
            <a:ext cx="5821074" cy="54017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밀집 포화상태의 자영업 시장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은퇴한 베이비부머 세대와 취업난을 겪고 있는 청년층 등 생계형 자영업자의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창업수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증가하는 추세이며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경쟁치열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기존 자영업자를 보호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육성하고 창업 예정자에게 상권 현황정보를 제공하여 합리적인 투자 의사결정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유도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상권의 안정과 활성화 필요  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진입 장벽이 낮은 골목상권의 특성상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상권내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유사업종의 밀집현상으로 단기 폐업 및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전환율이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높으므로 시장상황 변화에 적절히 대응하고 불확실성을 줄여 수익성 제고 필요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빅데이터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분석을 통해 골목상권의 변화를 예측함으로써 고객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니즈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충족뿐만 아니라 유효 수요를 창출하여 상권 활성화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골목상권 지역에 적절한 관련 정보의 생산과 제공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경제적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사회적 환경변화와 시장구조 변화에 따른 불확실성의 증가에 따라 소비자의 소비행태 또한 지속적으로 변화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상권내 공급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경쟁구조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소비자 트렌드 변화에 대한 관련 정보의 생산과 제공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필요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916617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추정매출액 분석정보 활용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340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8" y="2857488"/>
            <a:ext cx="5500702" cy="36511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도넛 4"/>
          <p:cNvSpPr/>
          <p:nvPr/>
        </p:nvSpPr>
        <p:spPr>
          <a:xfrm>
            <a:off x="5357826" y="5143504"/>
            <a:ext cx="1285860" cy="1285884"/>
          </a:xfrm>
          <a:prstGeom prst="donut">
            <a:avLst>
              <a:gd name="adj" fmla="val 282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90" y="5715008"/>
            <a:ext cx="5072074" cy="2832547"/>
          </a:xfrm>
          <a:prstGeom prst="rect">
            <a:avLst/>
          </a:prstGeom>
          <a:noFill/>
          <a:ln w="9525">
            <a:solidFill>
              <a:srgbClr val="262626"/>
            </a:solidFill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476671" y="1835696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추정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 분석정보 활용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카드사 데이터를 기반으로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상권별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추정매출액을 표출함으로써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매출의 흐름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시장 흐름 등을 가늠해볼 수 있음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.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개발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916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개발 개요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창업자는 창업 전 시장의 규모뿐 아니라 경쟁의 정도 시장의 성장성과 안정적인지 판단을 하여 최종 창업 의사결정이 필요함 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 내 선택 업종의 창업의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위험정도와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시장의 활성도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성장성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안정성 등 지수 및 지표를 개발하여 창업의 의사결정이 용이하도록 지원함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76671" y="3665073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과밀 지수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상권별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해당 상권에 업종을 창업할 시 시장 대비 경쟁 강도가 어느 정도인가 평가하기 위한 지수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82" y="4840485"/>
            <a:ext cx="6019603" cy="326753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4146208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개발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916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지표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상권별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 bwMode="auto">
          <a:xfrm>
            <a:off x="476671" y="2820608"/>
            <a:ext cx="5904658" cy="115212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거래가 얼마나 활발하게 이뤄지는 지를 나타내는 지표 </a:t>
            </a:r>
            <a:endParaRPr kumimoji="1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업종 거래량 및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상대매출액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(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업종상대활성도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의 결합 지표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 활성도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= (z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거래건수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+ z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업종의 상대적 매출액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)/2</a:t>
            </a:r>
          </a:p>
        </p:txBody>
      </p:sp>
      <p:sp>
        <p:nvSpPr>
          <p:cNvPr id="21" name="직사각형 20"/>
          <p:cNvSpPr/>
          <p:nvPr/>
        </p:nvSpPr>
        <p:spPr bwMode="auto">
          <a:xfrm>
            <a:off x="476671" y="4822579"/>
            <a:ext cx="5904658" cy="115212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해당 업종의 매출이 성장하고 있는 지를 나타내는 지표 </a:t>
            </a:r>
            <a:endParaRPr kumimoji="1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업종 매출액 증감률 및 점포당 업종 매출액 증감률의 결합 지표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 성장성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= (z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 전체 매출액 증감률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+ z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 점포당 매출액 증감률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)/2</a:t>
            </a:r>
          </a:p>
        </p:txBody>
      </p:sp>
      <p:sp>
        <p:nvSpPr>
          <p:cNvPr id="22" name="직사각형 21"/>
          <p:cNvSpPr/>
          <p:nvPr/>
        </p:nvSpPr>
        <p:spPr bwMode="auto">
          <a:xfrm>
            <a:off x="476671" y="6920334"/>
            <a:ext cx="5904658" cy="115212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해당 업종이 얼마나 안정적으로 영업이 유지되어 있는가를 나타내는 지표</a:t>
            </a:r>
            <a:endParaRPr kumimoji="1" lang="en-US" altLang="ko-KR" sz="12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상권 내 업종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폐업률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[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역수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]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및  평균영업개월 수의 결합 지표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업종 안정성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= (-z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폐업률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+ z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평균영업개월 수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)/2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6671" y="2428860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활성도 지표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6671" y="4408619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성장성 지표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6671" y="6501766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안정성 지표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5007538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23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개발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916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7232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창업위험지표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행정구역별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신규창업위험도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 bwMode="auto">
          <a:xfrm>
            <a:off x="476671" y="3824927"/>
            <a:ext cx="5904658" cy="115212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인허가 데이터를 기준으로 당 기간 폐업신고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점포수를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 전체 점포수로 나누어 산출</a:t>
            </a:r>
            <a:endParaRPr kumimoji="1" lang="en-US" altLang="ko-KR" sz="1300" b="1" kern="0" spc="-100" dirty="0" smtClean="0">
              <a:solidFill>
                <a:srgbClr val="080808"/>
              </a:solidFill>
            </a:endParaRPr>
          </a:p>
          <a:p>
            <a:pPr lvl="0" algn="ctr"/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300" b="1" kern="0" spc="-200" dirty="0" err="1" smtClean="0">
                <a:solidFill>
                  <a:srgbClr val="080808"/>
                </a:solidFill>
              </a:rPr>
              <a:t>산출식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: 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당 기간 폐업신고 </a:t>
            </a:r>
            <a:r>
              <a:rPr kumimoji="1" lang="ko-KR" altLang="en-US" sz="1300" b="1" kern="0" spc="-200" dirty="0" err="1" smtClean="0">
                <a:solidFill>
                  <a:srgbClr val="080808"/>
                </a:solidFill>
              </a:rPr>
              <a:t>점포수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/ 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전체 </a:t>
            </a:r>
            <a:r>
              <a:rPr kumimoji="1" lang="ko-KR" altLang="en-US" sz="1300" b="1" kern="0" spc="-200" dirty="0" err="1" smtClean="0">
                <a:solidFill>
                  <a:srgbClr val="080808"/>
                </a:solidFill>
              </a:rPr>
              <a:t>점포수</a:t>
            </a:r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)X100</a:t>
            </a:r>
          </a:p>
          <a:p>
            <a:pPr lvl="0" algn="ctr"/>
            <a:r>
              <a:rPr kumimoji="1" lang="en-US" altLang="ko-KR" sz="1100" kern="0" dirty="0" smtClean="0">
                <a:solidFill>
                  <a:srgbClr val="080808"/>
                </a:solidFill>
              </a:rPr>
              <a:t>*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전체 </a:t>
            </a:r>
            <a:r>
              <a:rPr kumimoji="1" lang="ko-KR" altLang="en-US" sz="1100" kern="0" dirty="0" err="1" smtClean="0">
                <a:solidFill>
                  <a:srgbClr val="080808"/>
                </a:solidFill>
              </a:rPr>
              <a:t>점포수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: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현재 영업중인 전체 점포 수 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+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당 기간 폐업 신고 </a:t>
            </a:r>
            <a:r>
              <a:rPr kumimoji="1" lang="ko-KR" altLang="en-US" sz="1100" kern="0" dirty="0" err="1" smtClean="0">
                <a:solidFill>
                  <a:srgbClr val="080808"/>
                </a:solidFill>
              </a:rPr>
              <a:t>점포수</a:t>
            </a:r>
            <a:endParaRPr kumimoji="1" lang="ko-KR" altLang="en-US" sz="1100" kern="0" dirty="0" smtClean="0">
              <a:solidFill>
                <a:srgbClr val="080808"/>
              </a:solidFill>
            </a:endParaRPr>
          </a:p>
          <a:p>
            <a:pPr lvl="0" algn="ctr"/>
            <a:r>
              <a:rPr kumimoji="1" lang="ko-KR" altLang="en-US" sz="1100" kern="0" dirty="0" smtClean="0">
                <a:solidFill>
                  <a:srgbClr val="080808"/>
                </a:solidFill>
              </a:rPr>
              <a:t>* 인허가 업소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음식 및 위생 업종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)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데이터를 이용하여 가공된 통계로서 일부 업종과 점포에 한해 한정되어 참고정보로만 활용 하시기 바랍니다</a:t>
            </a:r>
            <a:endParaRPr kumimoji="1" lang="en-US" altLang="ko-KR" sz="1100" kern="0" dirty="0">
              <a:solidFill>
                <a:srgbClr val="080808"/>
              </a:solidFill>
            </a:endParaRPr>
          </a:p>
        </p:txBody>
      </p:sp>
      <p:sp>
        <p:nvSpPr>
          <p:cNvPr id="21" name="직사각형 20"/>
          <p:cNvSpPr/>
          <p:nvPr/>
        </p:nvSpPr>
        <p:spPr bwMode="auto">
          <a:xfrm>
            <a:off x="500042" y="5334244"/>
            <a:ext cx="5904658" cy="1023705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인허가 데이터를 기준으로 </a:t>
            </a:r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3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년 간 폐업신고 </a:t>
            </a:r>
            <a:r>
              <a:rPr kumimoji="1" lang="ko-KR" altLang="en-US" sz="1300" b="1" kern="0" spc="-200" dirty="0" err="1" smtClean="0">
                <a:solidFill>
                  <a:srgbClr val="080808"/>
                </a:solidFill>
              </a:rPr>
              <a:t>점포수를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3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년 간 개업신고 점포수로 나누어 산출</a:t>
            </a:r>
            <a:endParaRPr kumimoji="1" lang="en-US" altLang="ko-KR" sz="1300" b="1" kern="0" spc="-200" dirty="0" smtClean="0">
              <a:solidFill>
                <a:srgbClr val="080808"/>
              </a:solidFill>
            </a:endParaRPr>
          </a:p>
          <a:p>
            <a:pPr lvl="0" algn="ctr"/>
            <a:r>
              <a:rPr kumimoji="1" lang="en-US" altLang="ko-KR" sz="1300" b="1" kern="0" spc="-10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산출식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300" b="1" kern="0" spc="-100" dirty="0" smtClean="0">
                <a:solidFill>
                  <a:srgbClr val="080808"/>
                </a:solidFill>
              </a:rPr>
              <a:t>: 3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년 간 폐업신고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점포수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 </a:t>
            </a:r>
            <a:r>
              <a:rPr kumimoji="1" lang="en-US" altLang="ko-KR" sz="1300" b="1" kern="0" spc="-100" dirty="0" smtClean="0">
                <a:solidFill>
                  <a:srgbClr val="080808"/>
                </a:solidFill>
              </a:rPr>
              <a:t>/ 3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년 간 개업신고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점포수</a:t>
            </a:r>
            <a:r>
              <a:rPr kumimoji="1" lang="en-US" altLang="ko-KR" sz="1300" b="1" kern="0" spc="-100" dirty="0" smtClean="0">
                <a:solidFill>
                  <a:srgbClr val="080808"/>
                </a:solidFill>
              </a:rPr>
              <a:t>)X100</a:t>
            </a:r>
          </a:p>
          <a:p>
            <a:pPr algn="ctr"/>
            <a:r>
              <a:rPr kumimoji="1" lang="en-US" altLang="ko-KR" sz="1100" kern="0" dirty="0" smtClean="0">
                <a:solidFill>
                  <a:srgbClr val="080808"/>
                </a:solidFill>
              </a:rPr>
              <a:t>*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인허가 업소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음식 및 위생 업종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)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데이터를 이용하여 가공된 통계로서 일부 업종과 점포에 한해 한정되어 참고정보로만 활용 하시기 바랍니다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.</a:t>
            </a:r>
          </a:p>
        </p:txBody>
      </p:sp>
      <p:sp>
        <p:nvSpPr>
          <p:cNvPr id="22" name="직사각형 21"/>
          <p:cNvSpPr/>
          <p:nvPr/>
        </p:nvSpPr>
        <p:spPr bwMode="auto">
          <a:xfrm>
            <a:off x="500042" y="6715140"/>
            <a:ext cx="5904658" cy="785818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en-US" altLang="ko-KR" sz="1300" b="1" kern="0" spc="-200" dirty="0" smtClean="0">
                <a:solidFill>
                  <a:srgbClr val="080808"/>
                </a:solidFill>
              </a:rPr>
              <a:t>10</a:t>
            </a:r>
            <a:r>
              <a:rPr kumimoji="1" lang="ko-KR" altLang="en-US" sz="1300" b="1" kern="0" spc="-200" dirty="0" smtClean="0">
                <a:solidFill>
                  <a:srgbClr val="080808"/>
                </a:solidFill>
              </a:rPr>
              <a:t>년 간 점포의 개업 신고일과 폐업 신고일을 기준으로 영업 지속 개월 수를 계산하고 평균</a:t>
            </a:r>
            <a:endParaRPr kumimoji="1" lang="en-US" altLang="ko-KR" sz="1300" b="1" kern="0" spc="-200" dirty="0" smtClean="0">
              <a:solidFill>
                <a:srgbClr val="080808"/>
              </a:solidFill>
            </a:endParaRPr>
          </a:p>
          <a:p>
            <a:pPr lvl="0" algn="ctr"/>
            <a:r>
              <a:rPr kumimoji="1" lang="en-US" altLang="ko-KR" sz="1100" kern="0" dirty="0" smtClean="0">
                <a:solidFill>
                  <a:srgbClr val="080808"/>
                </a:solidFill>
              </a:rPr>
              <a:t>*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인허가 업소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음식 및 위생 업종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)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데이터를 이용하여 가공된 통계로서 일부 업종과 점포에 한해 한정되어 참고정보로만 활용 하시기 바랍니다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.</a:t>
            </a:r>
          </a:p>
        </p:txBody>
      </p:sp>
      <p:sp>
        <p:nvSpPr>
          <p:cNvPr id="24" name="직사각형 23"/>
          <p:cNvSpPr/>
          <p:nvPr/>
        </p:nvSpPr>
        <p:spPr bwMode="auto">
          <a:xfrm>
            <a:off x="500042" y="2571736"/>
            <a:ext cx="5904658" cy="94465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생활밀착형 업종</a:t>
            </a:r>
            <a:r>
              <a:rPr kumimoji="1" lang="en-US" altLang="ko-KR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(43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개</a:t>
            </a:r>
            <a:r>
              <a:rPr kumimoji="1" lang="en-US" altLang="ko-KR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 </a:t>
            </a:r>
            <a:r>
              <a:rPr kumimoji="1" lang="ko-KR" altLang="en-US" sz="1300" b="1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위험지수로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</a:t>
            </a:r>
            <a:r>
              <a:rPr kumimoji="1" lang="ko-KR" altLang="en-US" sz="1300" b="1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폐업률과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</a:t>
            </a:r>
            <a:r>
              <a:rPr kumimoji="1" lang="en-US" altLang="ko-KR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3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년 생존율</a:t>
            </a:r>
            <a:r>
              <a:rPr kumimoji="1" lang="en-US" altLang="ko-KR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[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역수</a:t>
            </a:r>
            <a:r>
              <a:rPr kumimoji="1" lang="en-US" altLang="ko-KR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]</a:t>
            </a:r>
            <a:r>
              <a:rPr kumimoji="1" lang="ko-KR" alt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의 결합 지표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“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위험”정도를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나타내는 데에는 어느 시점의 상대비교만으로는 충분하지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못함으로표준화구간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(2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년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을 이용하여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(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횡적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+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종적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 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상대화 지수를 구현</a:t>
            </a:r>
            <a:endParaRPr kumimoji="1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위험지수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= z </a:t>
            </a:r>
            <a:r>
              <a:rPr kumimoji="1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폐업률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+ (-z 3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년 생존율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))/2, T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점수화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=  Z</a:t>
            </a:r>
            <a:r>
              <a:rPr kumimoji="1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점수 </a:t>
            </a:r>
            <a:r>
              <a:rPr kumimoji="1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</a:rPr>
              <a:t>× 10 + 50</a:t>
            </a:r>
            <a:endParaRPr kumimoji="1" lang="ko-KR" altLang="en-US" sz="1300" b="1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6671" y="3500430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폐업신고율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6671" y="5000628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3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년간 개업대비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폐업신고율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6671" y="6310085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평균폐업기간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 bwMode="auto">
          <a:xfrm>
            <a:off x="500042" y="7849028"/>
            <a:ext cx="5904658" cy="86637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80808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당 기간 내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점포수를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 전년 동 기간과 비교하여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증감율을</a:t>
            </a:r>
            <a:r>
              <a:rPr kumimoji="1" lang="ko-KR" altLang="en-US" sz="1300" b="1" kern="0" spc="-100" dirty="0" smtClean="0">
                <a:solidFill>
                  <a:srgbClr val="080808"/>
                </a:solidFill>
              </a:rPr>
              <a:t> 산출</a:t>
            </a:r>
            <a:endParaRPr kumimoji="1" lang="en-US" altLang="ko-KR" sz="1300" b="1" kern="0" spc="-100" dirty="0" smtClean="0">
              <a:solidFill>
                <a:srgbClr val="080808"/>
              </a:solidFill>
            </a:endParaRPr>
          </a:p>
          <a:p>
            <a:pPr algn="ctr"/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산출식 </a:t>
            </a:r>
            <a:r>
              <a:rPr kumimoji="1" lang="en-US" altLang="ko-KR" sz="1300" b="1" kern="0" spc="-100" dirty="0" err="1" smtClean="0">
                <a:solidFill>
                  <a:srgbClr val="080808"/>
                </a:solidFill>
              </a:rPr>
              <a:t>: (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전년 동기 점포수 </a:t>
            </a:r>
            <a:r>
              <a:rPr kumimoji="1" lang="en-US" altLang="ko-KR" sz="1300" b="1" kern="0" spc="-100" dirty="0" err="1" smtClean="0">
                <a:solidFill>
                  <a:srgbClr val="080808"/>
                </a:solidFill>
              </a:rPr>
              <a:t>-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당기 점포수</a:t>
            </a:r>
            <a:r>
              <a:rPr kumimoji="1" lang="en-US" altLang="ko-KR" sz="1300" b="1" kern="0" spc="-100" dirty="0" err="1" smtClean="0">
                <a:solidFill>
                  <a:srgbClr val="080808"/>
                </a:solidFill>
              </a:rPr>
              <a:t>) / </a:t>
            </a:r>
            <a:r>
              <a:rPr kumimoji="1" lang="ko-KR" altLang="en-US" sz="1300" b="1" kern="0" spc="-100" dirty="0" err="1" smtClean="0">
                <a:solidFill>
                  <a:srgbClr val="080808"/>
                </a:solidFill>
              </a:rPr>
              <a:t>전년 동기 점포수*</a:t>
            </a:r>
            <a:r>
              <a:rPr kumimoji="1" lang="en-US" altLang="ko-KR" sz="1300" b="1" kern="0" spc="-100" dirty="0" err="1" smtClean="0">
                <a:solidFill>
                  <a:srgbClr val="080808"/>
                </a:solidFill>
              </a:rPr>
              <a:t>100</a:t>
            </a:r>
          </a:p>
          <a:p>
            <a:pPr algn="ctr"/>
            <a:r>
              <a:rPr kumimoji="1" lang="en-US" altLang="ko-KR" sz="1100" kern="0" dirty="0" smtClean="0">
                <a:solidFill>
                  <a:srgbClr val="080808"/>
                </a:solidFill>
              </a:rPr>
              <a:t>*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상가업소 데이터와 인허가 업소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(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음식 및 위생 업종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) </a:t>
            </a:r>
            <a:r>
              <a:rPr kumimoji="1" lang="ko-KR" altLang="en-US" sz="1100" kern="0" dirty="0" smtClean="0">
                <a:solidFill>
                  <a:srgbClr val="080808"/>
                </a:solidFill>
              </a:rPr>
              <a:t>데이터를 이용하여 가공된 통계로서 일부 업종과 점포에 한해 한정되어 참고정보로만 활용 하시기 바랍니다</a:t>
            </a:r>
            <a:r>
              <a:rPr kumimoji="1" lang="en-US" altLang="ko-KR" sz="1100" kern="0" dirty="0" smtClean="0">
                <a:solidFill>
                  <a:srgbClr val="080808"/>
                </a:solidFill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0042" y="7515411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점포증감율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5007538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algn="l" latinLnBrk="0" hangingPunct="0">
              <a:spcBef>
                <a:spcPts val="0"/>
              </a:spcBef>
              <a:buClr>
                <a:schemeClr val="accent1">
                  <a:lumMod val="75000"/>
                </a:schemeClr>
              </a:buClr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개발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 flipV="1">
            <a:off x="526182" y="1691680"/>
            <a:ext cx="2916000" cy="4571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835696"/>
            <a:ext cx="5821074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지수 및 지표 활용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창업의 위험도를 직관적으로 파악할 수 있도록 제공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상권간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지표를 비교하여 상권의 선택이 용이하도록 지원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96" y="2987824"/>
            <a:ext cx="5602213" cy="283438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0848" y="5220072"/>
            <a:ext cx="4562961" cy="31632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093838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42" y="1315022"/>
            <a:ext cx="558463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400050" indent="-400050"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Ⅳ.</a:t>
            </a:r>
            <a:r>
              <a:rPr lang="ko-KR" altLang="en-US" sz="1600" dirty="0" smtClean="0"/>
              <a:t>성과 및 시사점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6671" y="1835696"/>
            <a:ext cx="5821074" cy="218521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분석결과의 성과 및 시사점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우리마을 상권분석 서비스를 통해 업종별</a:t>
            </a:r>
            <a:r>
              <a:rPr lang="en-US" altLang="ko-KR" sz="1200" dirty="0" smtClean="0"/>
              <a:t>·</a:t>
            </a:r>
            <a:r>
              <a:rPr lang="ko-KR" altLang="en-US" sz="1200" dirty="0" smtClean="0"/>
              <a:t>계절별</a:t>
            </a:r>
            <a:r>
              <a:rPr lang="en-US" altLang="ko-KR" sz="1200" dirty="0" smtClean="0"/>
              <a:t>·</a:t>
            </a:r>
            <a:r>
              <a:rPr lang="ko-KR" altLang="en-US" sz="1200" dirty="0" err="1" smtClean="0"/>
              <a:t>골목상권별</a:t>
            </a:r>
            <a:r>
              <a:rPr lang="ko-KR" altLang="en-US" sz="1200" dirty="0" smtClean="0"/>
              <a:t> 매출 패턴과 창업 시 주의 정보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생활밀착형 </a:t>
            </a:r>
            <a:r>
              <a:rPr lang="en-US" altLang="ko-KR" sz="1200" dirty="0" smtClean="0"/>
              <a:t>43</a:t>
            </a:r>
            <a:r>
              <a:rPr lang="ko-KR" altLang="en-US" sz="1200" dirty="0" smtClean="0"/>
              <a:t>개 업종 분석 정보를 제공해 창업실패를 줄이고 자영업자의 자생력을 높일 수 있도록 도움 제고</a:t>
            </a:r>
            <a:endParaRPr lang="en-US" altLang="ko-KR" sz="1200" dirty="0" smtClean="0"/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err="1" smtClean="0"/>
              <a:t>빅데이터를</a:t>
            </a:r>
            <a:r>
              <a:rPr lang="ko-KR" altLang="en-US" sz="1200" dirty="0" smtClean="0"/>
              <a:t> 활용해 골목상권 내에 있는 </a:t>
            </a:r>
            <a:r>
              <a:rPr lang="ko-KR" altLang="en-US" sz="1200" dirty="0" err="1" smtClean="0"/>
              <a:t>생계형</a:t>
            </a:r>
            <a:r>
              <a:rPr lang="ko-KR" altLang="en-US" sz="1200" dirty="0" smtClean="0"/>
              <a:t> 자영업자들에게 꼭 필요한 고품질 상권정보를 제공하고 이를 통해 신규 창업이나 업종 전환 시 위험도를 낮춰 일자리 창출과 안정화에도 기여</a:t>
            </a:r>
            <a:endParaRPr lang="en-US" altLang="ko-KR" sz="1200" dirty="0" smtClean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t="3589" b="1972"/>
          <a:stretch>
            <a:fillRect/>
          </a:stretch>
        </p:blipFill>
        <p:spPr bwMode="auto">
          <a:xfrm>
            <a:off x="1523987" y="4071966"/>
            <a:ext cx="3500438" cy="2635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 l="749" r="4129"/>
          <a:stretch>
            <a:fillRect/>
          </a:stretch>
        </p:blipFill>
        <p:spPr bwMode="auto">
          <a:xfrm>
            <a:off x="2166929" y="6357982"/>
            <a:ext cx="3905277" cy="257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6671" y="1956319"/>
            <a:ext cx="5821074" cy="25391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연간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천억 건의 빅데이터를 활용하여 골목상권 단위의 정보 제공을 위한 분석 수행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algn="l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상권관련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빅데이터 구축을 위한 상가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업소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소비패턴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 등 공공 및 민간 기관과의 제휴를 통해 연간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천억 건을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수급함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algn="l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 빅데이터를 기반으로 창업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위험지표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관련 지표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트랜드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등의 상권 및 업종 전반을 파악할 수 있는 정보를 개발함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algn="l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 및 업종 분석을 위한 정보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제공단위를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기존 행정구역을 포함하여 골목상권 영역을 구축하여 다양한 관점에서 제공함 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9882" y="1315023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Ⅱ.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1" name="직사각형 130"/>
          <p:cNvSpPr/>
          <p:nvPr/>
        </p:nvSpPr>
        <p:spPr>
          <a:xfrm>
            <a:off x="275616" y="8094854"/>
            <a:ext cx="635707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7813" indent="-271463" algn="l" latinLnBrk="0"/>
            <a:r>
              <a:rPr lang="ko-KR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 2"/>
              </a:rPr>
              <a:t>주</a:t>
            </a:r>
            <a:r>
              <a:rPr lang="en-US" altLang="ko-KR"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 2"/>
              </a:rPr>
              <a:t>1) </a:t>
            </a:r>
            <a:r>
              <a:rPr lang="ko-KR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 2"/>
              </a:rPr>
              <a:t>디지털통합운행기록계 </a:t>
            </a:r>
            <a:r>
              <a:rPr lang="en-US" altLang="ko-KR"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 2"/>
              </a:rPr>
              <a:t>(</a:t>
            </a:r>
            <a:r>
              <a:rPr lang="en-US" altLang="ko-KR"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DTG, Digital Tachograph)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06" y="4572000"/>
            <a:ext cx="5821075" cy="211443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9424372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6671" y="1815643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 정보를 제공하기 위한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데이터셋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종을 수급하여 분석 및 정보를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제공함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479882" y="1315023"/>
            <a:ext cx="5604792" cy="398813"/>
            <a:chOff x="398857" y="1424608"/>
            <a:chExt cx="5604792" cy="432048"/>
          </a:xfrm>
        </p:grpSpPr>
        <p:sp>
          <p:nvSpPr>
            <p:cNvPr id="6" name="TextBox 5"/>
            <p:cNvSpPr txBox="1"/>
            <p:nvPr/>
          </p:nvSpPr>
          <p:spPr>
            <a:xfrm>
              <a:off x="398857" y="1424608"/>
              <a:ext cx="5604792" cy="366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>
                <a:bevelT w="1270" h="25400"/>
              </a:sp3d>
            </a:bodyPr>
            <a:lstStyle/>
            <a:p>
              <a:pPr algn="l" latinLnBrk="0" hangingPunct="0">
                <a:spcBef>
                  <a:spcPts val="0"/>
                </a:spcBef>
                <a:buClr>
                  <a:schemeClr val="accent1">
                    <a:lumMod val="75000"/>
                  </a:schemeClr>
                </a:buClr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분석 </a:t>
              </a:r>
              <a:r>
                <a:rPr lang="ko-KR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데이터 셋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445157" y="1793940"/>
              <a:ext cx="1692000" cy="62716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endPara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476671" y="2225796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상가업소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0" name="표 5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002419298"/>
              </p:ext>
            </p:extLst>
          </p:nvPr>
        </p:nvGraphicFramePr>
        <p:xfrm>
          <a:off x="342900" y="2744805"/>
          <a:ext cx="6182444" cy="13293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4799">
                  <a:extLst>
                    <a:ext uri="{9D8B030D-6E8A-4147-A177-3AD203B41FA5}">
                      <a16:colId xmlns="" xmlns:a16="http://schemas.microsoft.com/office/drawing/2014/main" val="3334169380"/>
                    </a:ext>
                  </a:extLst>
                </a:gridCol>
                <a:gridCol w="3145477">
                  <a:extLst>
                    <a:ext uri="{9D8B030D-6E8A-4147-A177-3AD203B41FA5}">
                      <a16:colId xmlns="" xmlns:a16="http://schemas.microsoft.com/office/drawing/2014/main" val="3581812243"/>
                    </a:ext>
                  </a:extLst>
                </a:gridCol>
                <a:gridCol w="648072">
                  <a:extLst>
                    <a:ext uri="{9D8B030D-6E8A-4147-A177-3AD203B41FA5}">
                      <a16:colId xmlns="" xmlns:a16="http://schemas.microsoft.com/office/drawing/2014/main" val="1954904520"/>
                    </a:ext>
                  </a:extLst>
                </a:gridCol>
                <a:gridCol w="864096">
                  <a:extLst>
                    <a:ext uri="{9D8B030D-6E8A-4147-A177-3AD203B41FA5}">
                      <a16:colId xmlns="" xmlns:a16="http://schemas.microsoft.com/office/drawing/2014/main" val="822662351"/>
                    </a:ext>
                  </a:extLst>
                </a:gridCol>
              </a:tblGrid>
              <a:tr h="22163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데이터 명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주요내용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  <a:latin typeface="+mn-ea"/>
                          <a:ea typeface="+mn-ea"/>
                        </a:rPr>
                        <a:t>갱신주기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출처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extLst>
                  <a:ext uri="{0D108BD9-81ED-4DB2-BD59-A6C34878D82A}">
                    <a16:rowId xmlns="" xmlns:a16="http://schemas.microsoft.com/office/drawing/2014/main" val="2530678244"/>
                  </a:ext>
                </a:extLst>
              </a:tr>
              <a:tr h="22163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상가</a:t>
                      </a:r>
                      <a:r>
                        <a:rPr lang="en-US" sz="1000" kern="0" dirty="0"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업소 정보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업종별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업소정보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업종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주소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전화번호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  <a:endParaRPr lang="ko-KR" sz="1000" kern="10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나이스평가정보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extLst>
                  <a:ext uri="{0D108BD9-81ED-4DB2-BD59-A6C34878D82A}">
                    <a16:rowId xmlns="" xmlns:a16="http://schemas.microsoft.com/office/drawing/2014/main" val="3354594003"/>
                  </a:ext>
                </a:extLst>
              </a:tr>
              <a:tr h="439079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인허가 업소 정보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인허가 대상 업종 업소 정보</a:t>
                      </a:r>
                      <a: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/>
                      </a:r>
                      <a:b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상권별 개폐업률 산출</a:t>
                      </a:r>
                      <a: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/>
                      </a:r>
                      <a:b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상가 이력정보</a:t>
                      </a:r>
                      <a:endParaRPr lang="ko-KR" sz="1000" kern="10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  <a:endParaRPr lang="ko-KR" sz="1000" kern="10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서울시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extLst>
                  <a:ext uri="{0D108BD9-81ED-4DB2-BD59-A6C34878D82A}">
                    <a16:rowId xmlns="" xmlns:a16="http://schemas.microsoft.com/office/drawing/2014/main" val="908592496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19" y="4214810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상가업소 부가정보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357166" y="4714876"/>
          <a:ext cx="6182444" cy="12101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4799"/>
                <a:gridCol w="3145477"/>
                <a:gridCol w="648072"/>
                <a:gridCol w="864096"/>
              </a:tblGrid>
              <a:tr h="221553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b="1" kern="100" dirty="0" err="1" smtClean="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데이터명</a:t>
                      </a:r>
                      <a:endParaRPr lang="ko-KR" altLang="en-US" sz="1000" b="1" kern="1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b="1" kern="100" dirty="0" smtClean="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주요내용</a:t>
                      </a:r>
                      <a:endParaRPr lang="ko-KR" altLang="en-US" sz="1000" b="1" kern="1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b="1" kern="100" dirty="0" smtClean="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갱신주기</a:t>
                      </a:r>
                      <a:endParaRPr lang="ko-KR" altLang="en-US" sz="1000" b="1" kern="1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b="1" kern="100" dirty="0" smtClean="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출처</a:t>
                      </a:r>
                      <a:endParaRPr lang="ko-KR" altLang="en-US" sz="1000" b="1" kern="1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  <a:tr h="221553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사업자 등록</a:t>
                      </a:r>
                      <a:r>
                        <a:rPr lang="en-US" sz="1000" kern="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sz="1000" kern="0" dirty="0" err="1">
                          <a:effectLst/>
                          <a:latin typeface="+mn-ea"/>
                          <a:ea typeface="+mn-ea"/>
                        </a:rPr>
                        <a:t>휴폐업</a:t>
                      </a:r>
                      <a:r>
                        <a:rPr lang="en-US" sz="1000" kern="0" dirty="0">
                          <a:effectLst/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정보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휴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폐업 신고 사업자 정보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상가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업소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기업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DB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보강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분기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나이스평가정보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  <a:tr h="488992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  <a:latin typeface="+mn-ea"/>
                          <a:ea typeface="+mn-ea"/>
                        </a:rPr>
                        <a:t>임대시세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상가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임대시세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 조사 자료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/>
                      </a:r>
                      <a:b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행정동별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자치구별 상가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임대시세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 정보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분기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한국감정원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74396" y="6072198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상권정보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357166" y="6572264"/>
          <a:ext cx="6182444" cy="7211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4799"/>
                <a:gridCol w="3145477"/>
                <a:gridCol w="648072"/>
                <a:gridCol w="864096"/>
              </a:tblGrid>
              <a:tr h="221553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err="1" smtClean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데이터명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주요내용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갱신주기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출처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  <a:tr h="22155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dirty="0" smtClean="0">
                          <a:effectLst/>
                          <a:latin typeface="+mn-ea"/>
                          <a:ea typeface="+mn-ea"/>
                        </a:rPr>
                        <a:t>발달상권영역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서울시 주요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발달상권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 </a:t>
                      </a:r>
                      <a:b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 err="1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발달상권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 단위 정보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년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중소기업청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04609317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76671" y="1954841"/>
            <a:ext cx="582107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소비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278300550"/>
              </p:ext>
            </p:extLst>
          </p:nvPr>
        </p:nvGraphicFramePr>
        <p:xfrm>
          <a:off x="342900" y="2348159"/>
          <a:ext cx="6182444" cy="26733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1924">
                  <a:extLst>
                    <a:ext uri="{9D8B030D-6E8A-4147-A177-3AD203B41FA5}">
                      <a16:colId xmlns="" xmlns:a16="http://schemas.microsoft.com/office/drawing/2014/main" val="938671752"/>
                    </a:ext>
                  </a:extLst>
                </a:gridCol>
                <a:gridCol w="3168352">
                  <a:extLst>
                    <a:ext uri="{9D8B030D-6E8A-4147-A177-3AD203B41FA5}">
                      <a16:colId xmlns="" xmlns:a16="http://schemas.microsoft.com/office/drawing/2014/main" val="3606625788"/>
                    </a:ext>
                  </a:extLst>
                </a:gridCol>
                <a:gridCol w="648072">
                  <a:extLst>
                    <a:ext uri="{9D8B030D-6E8A-4147-A177-3AD203B41FA5}">
                      <a16:colId xmlns="" xmlns:a16="http://schemas.microsoft.com/office/drawing/2014/main" val="3037218905"/>
                    </a:ext>
                  </a:extLst>
                </a:gridCol>
                <a:gridCol w="864096">
                  <a:extLst>
                    <a:ext uri="{9D8B030D-6E8A-4147-A177-3AD203B41FA5}">
                      <a16:colId xmlns="" xmlns:a16="http://schemas.microsoft.com/office/drawing/2014/main" val="27423356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주요내용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갱신주기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데이터 출처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063181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.</a:t>
                      </a:r>
                      <a:r>
                        <a:rPr lang="ko-KR" sz="1000" kern="0">
                          <a:effectLst/>
                        </a:rPr>
                        <a:t>매출</a:t>
                      </a:r>
                      <a:r>
                        <a:rPr lang="en-US" sz="1000" kern="0">
                          <a:effectLst/>
                        </a:rPr>
                        <a:t>/</a:t>
                      </a:r>
                      <a:r>
                        <a:rPr lang="ko-KR" sz="1000" kern="0">
                          <a:effectLst/>
                        </a:rPr>
                        <a:t>소비정보</a:t>
                      </a:r>
                      <a:r>
                        <a:rPr lang="en-US" sz="1000" kern="0">
                          <a:effectLst/>
                        </a:rPr>
                        <a:t> </a:t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(BC</a:t>
                      </a:r>
                      <a:r>
                        <a:rPr lang="ko-KR" sz="1000" kern="0">
                          <a:effectLst/>
                        </a:rPr>
                        <a:t>카드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신용카드 매출정보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블록별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상권별 매출정보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매출액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거래건수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성</a:t>
                      </a:r>
                      <a:r>
                        <a:rPr lang="en-US" sz="1000" kern="0">
                          <a:effectLst/>
                        </a:rPr>
                        <a:t>/</a:t>
                      </a:r>
                      <a:r>
                        <a:rPr lang="ko-KR" sz="1000" kern="0">
                          <a:effectLst/>
                        </a:rPr>
                        <a:t>연령대별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시간대별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요일별 거래패턴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BC</a:t>
                      </a:r>
                      <a:r>
                        <a:rPr lang="ko-KR" sz="1000" kern="0" dirty="0">
                          <a:effectLst/>
                        </a:rPr>
                        <a:t>카드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582306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매출</a:t>
                      </a:r>
                      <a:r>
                        <a:rPr lang="en-US" sz="1000" kern="0" dirty="0">
                          <a:effectLst/>
                        </a:rPr>
                        <a:t>/</a:t>
                      </a:r>
                      <a:r>
                        <a:rPr lang="ko-KR" sz="1000" kern="0" dirty="0">
                          <a:effectLst/>
                        </a:rPr>
                        <a:t>소비정보</a:t>
                      </a:r>
                      <a:r>
                        <a:rPr lang="en-US" sz="1000" kern="0" dirty="0">
                          <a:effectLst/>
                        </a:rPr>
                        <a:t> </a:t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en-US" sz="1000" kern="0" dirty="0">
                          <a:effectLst/>
                        </a:rPr>
                        <a:t>(</a:t>
                      </a:r>
                      <a:r>
                        <a:rPr lang="ko-KR" sz="1000" kern="0" dirty="0" err="1">
                          <a:effectLst/>
                        </a:rPr>
                        <a:t>신한카드</a:t>
                      </a:r>
                      <a:r>
                        <a:rPr lang="en-US" sz="1000" kern="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신용카드 매출정보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블록별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상권별 매출정보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매출액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거래건수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성</a:t>
                      </a:r>
                      <a:r>
                        <a:rPr lang="en-US" sz="1000" kern="0">
                          <a:effectLst/>
                        </a:rPr>
                        <a:t>/</a:t>
                      </a:r>
                      <a:r>
                        <a:rPr lang="ko-KR" sz="1000" kern="0">
                          <a:effectLst/>
                        </a:rPr>
                        <a:t>연령대별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시간대별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요일별 거래패턴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신한카드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060349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카드비중추정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지역별 업종별 신용카드사별 점유비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신용카드 정보와 융합하여 추정매출 산출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나이스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ko-KR" sz="1000" kern="0">
                          <a:effectLst/>
                        </a:rPr>
                        <a:t>평가정보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14867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현금비중추정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지역별 업종별 현금영수증 및 현금 비중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신용카드 정보와 융합하여 추정매출 산출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나이스</a:t>
                      </a:r>
                      <a:r>
                        <a:rPr lang="en-US" sz="1000" kern="0" dirty="0">
                          <a:effectLst/>
                        </a:rPr>
                        <a:t/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ko-KR" sz="1000" kern="0" dirty="0" err="1">
                          <a:effectLst/>
                        </a:rPr>
                        <a:t>평가정보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310051488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76671" y="5206798"/>
            <a:ext cx="582107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유동인구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10079210"/>
              </p:ext>
            </p:extLst>
          </p:nvPr>
        </p:nvGraphicFramePr>
        <p:xfrm>
          <a:off x="337120" y="5640030"/>
          <a:ext cx="6188224" cy="251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7704">
                  <a:extLst>
                    <a:ext uri="{9D8B030D-6E8A-4147-A177-3AD203B41FA5}">
                      <a16:colId xmlns="" xmlns:a16="http://schemas.microsoft.com/office/drawing/2014/main" val="1761255461"/>
                    </a:ext>
                  </a:extLst>
                </a:gridCol>
                <a:gridCol w="3240360">
                  <a:extLst>
                    <a:ext uri="{9D8B030D-6E8A-4147-A177-3AD203B41FA5}">
                      <a16:colId xmlns="" xmlns:a16="http://schemas.microsoft.com/office/drawing/2014/main" val="4201505498"/>
                    </a:ext>
                  </a:extLst>
                </a:gridCol>
                <a:gridCol w="576064">
                  <a:extLst>
                    <a:ext uri="{9D8B030D-6E8A-4147-A177-3AD203B41FA5}">
                      <a16:colId xmlns="" xmlns:a16="http://schemas.microsoft.com/office/drawing/2014/main" val="2539267316"/>
                    </a:ext>
                  </a:extLst>
                </a:gridCol>
                <a:gridCol w="864096">
                  <a:extLst>
                    <a:ext uri="{9D8B030D-6E8A-4147-A177-3AD203B41FA5}">
                      <a16:colId xmlns="" xmlns:a16="http://schemas.microsoft.com/office/drawing/2014/main" val="40570363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주요내용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갱신주기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데이터 출처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925843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길단위 추정 유동인구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성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연령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요일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시간대별 유동추정 인구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통신사 데이터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집객요인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교통카드 데이터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서울시 유동인구 조사자료</a:t>
                      </a:r>
                      <a:r>
                        <a:rPr lang="en-US" sz="1000" kern="0">
                          <a:effectLst/>
                        </a:rPr>
                        <a:t>(2014)</a:t>
                      </a:r>
                      <a:r>
                        <a:rPr lang="ko-KR" sz="1000" kern="0">
                          <a:effectLst/>
                        </a:rPr>
                        <a:t>를</a:t>
                      </a:r>
                      <a:r>
                        <a:rPr lang="en-US" sz="1000" kern="0">
                          <a:effectLst/>
                        </a:rPr>
                        <a:t> </a:t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en-US" sz="1000" kern="0">
                          <a:effectLst/>
                        </a:rPr>
                        <a:t> </a:t>
                      </a:r>
                      <a:r>
                        <a:rPr lang="ko-KR" sz="1000" kern="0">
                          <a:effectLst/>
                        </a:rPr>
                        <a:t>융합하여 도로 단위의 유동인구 추정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서울시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214161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유동인구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이동통신 통화량기반 유동인구 정보</a:t>
                      </a:r>
                      <a:r>
                        <a:rPr lang="en-US" sz="1000" kern="0">
                          <a:effectLst/>
                        </a:rPr>
                        <a:t>(50x50 Cell)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SKT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4231073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택시통행량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주요 도로단위 시간대별 택시 통행량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서울시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4081400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교통카드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지하철 및 버스정류장별 승하차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유동인구수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스마트카드사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943762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도보통행량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도보 가능 도로별 통행량 추정 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오픈메이트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460356167"/>
                  </a:ext>
                </a:extLst>
              </a:tr>
            </a:tbl>
          </a:graphicData>
        </a:graphic>
      </p:graphicFrame>
      <p:grpSp>
        <p:nvGrpSpPr>
          <p:cNvPr id="10" name="그룹 3"/>
          <p:cNvGrpSpPr/>
          <p:nvPr/>
        </p:nvGrpSpPr>
        <p:grpSpPr>
          <a:xfrm>
            <a:off x="479882" y="1315023"/>
            <a:ext cx="5604792" cy="398813"/>
            <a:chOff x="398857" y="1424608"/>
            <a:chExt cx="5604792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8857" y="1424608"/>
              <a:ext cx="5604792" cy="366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>
                <a:bevelT w="1270" h="25400"/>
              </a:sp3d>
            </a:bodyPr>
            <a:lstStyle/>
            <a:p>
              <a:pPr algn="l" latinLnBrk="0" hangingPunct="0">
                <a:spcBef>
                  <a:spcPts val="0"/>
                </a:spcBef>
                <a:buClr>
                  <a:schemeClr val="accent1">
                    <a:lumMod val="75000"/>
                  </a:schemeClr>
                </a:buClr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분석 </a:t>
              </a:r>
              <a:r>
                <a:rPr lang="ko-KR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데이터 셋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45157" y="1793940"/>
              <a:ext cx="1692000" cy="62716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endPara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54456996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76671" y="1778996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사업체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061612730"/>
              </p:ext>
            </p:extLst>
          </p:nvPr>
        </p:nvGraphicFramePr>
        <p:xfrm>
          <a:off x="342900" y="2230389"/>
          <a:ext cx="6182444" cy="15113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1924">
                  <a:extLst>
                    <a:ext uri="{9D8B030D-6E8A-4147-A177-3AD203B41FA5}">
                      <a16:colId xmlns="" xmlns:a16="http://schemas.microsoft.com/office/drawing/2014/main" val="296408835"/>
                    </a:ext>
                  </a:extLst>
                </a:gridCol>
                <a:gridCol w="3168352">
                  <a:extLst>
                    <a:ext uri="{9D8B030D-6E8A-4147-A177-3AD203B41FA5}">
                      <a16:colId xmlns="" xmlns:a16="http://schemas.microsoft.com/office/drawing/2014/main" val="1663626707"/>
                    </a:ext>
                  </a:extLst>
                </a:gridCol>
                <a:gridCol w="650624">
                  <a:extLst>
                    <a:ext uri="{9D8B030D-6E8A-4147-A177-3AD203B41FA5}">
                      <a16:colId xmlns="" xmlns:a16="http://schemas.microsoft.com/office/drawing/2014/main" val="2979404195"/>
                    </a:ext>
                  </a:extLst>
                </a:gridCol>
                <a:gridCol w="861544">
                  <a:extLst>
                    <a:ext uri="{9D8B030D-6E8A-4147-A177-3AD203B41FA5}">
                      <a16:colId xmlns="" xmlns:a16="http://schemas.microsoft.com/office/drawing/2014/main" val="76881071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주요내용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갱신주기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출처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4210892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기업</a:t>
                      </a:r>
                      <a:r>
                        <a:rPr lang="en-US" sz="1000" kern="0">
                          <a:effectLst/>
                        </a:rPr>
                        <a:t> 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사업체 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규모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주소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산업분류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종업원 수 등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분기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나이스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ko-KR" sz="1000" kern="0">
                          <a:effectLst/>
                        </a:rPr>
                        <a:t>평가정보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2219722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사업체 통계</a:t>
                      </a:r>
                      <a:r>
                        <a:rPr lang="en-US" sz="1000" kern="0" dirty="0">
                          <a:effectLst/>
                        </a:rPr>
                        <a:t> DB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집계구별 업종별 사업체통계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통계청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5776087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사업체 조사</a:t>
                      </a:r>
                      <a:r>
                        <a:rPr lang="en-US" sz="1000" kern="0" dirty="0">
                          <a:effectLst/>
                        </a:rPr>
                        <a:t> DB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사업체 총 조사 데이터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서울시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3921935573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357166" y="4253279"/>
          <a:ext cx="6182444" cy="2178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1924"/>
                <a:gridCol w="3168352"/>
                <a:gridCol w="650624"/>
                <a:gridCol w="861544"/>
              </a:tblGrid>
              <a:tr h="250825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주요내용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갱신주기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출처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2508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dirty="0" smtClean="0">
                          <a:effectLst/>
                        </a:rPr>
                        <a:t>주거인구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행정구역별 주민등록 통계 데이터를 </a:t>
                      </a:r>
                      <a:r>
                        <a:rPr lang="ko-KR" sz="1000" kern="0" dirty="0" err="1">
                          <a:effectLst/>
                        </a:rPr>
                        <a:t>건물단위별</a:t>
                      </a:r>
                      <a:r>
                        <a:rPr lang="ko-KR" sz="1000" kern="0" dirty="0">
                          <a:effectLst/>
                        </a:rPr>
                        <a:t> 가구수 및 성별</a:t>
                      </a:r>
                      <a:r>
                        <a:rPr lang="en-US" sz="1000" kern="0" dirty="0">
                          <a:effectLst/>
                        </a:rPr>
                        <a:t>/</a:t>
                      </a:r>
                      <a:r>
                        <a:rPr lang="ko-KR" sz="1000" kern="0" dirty="0">
                          <a:effectLst/>
                        </a:rPr>
                        <a:t>연령대별 인구수 추정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반기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행정차지부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직장인구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- 50m Cell </a:t>
                      </a:r>
                      <a:r>
                        <a:rPr lang="ko-KR" sz="1000" kern="0" dirty="0">
                          <a:effectLst/>
                        </a:rPr>
                        <a:t>단위의 성</a:t>
                      </a:r>
                      <a:r>
                        <a:rPr lang="en-US" sz="1000" kern="0" dirty="0">
                          <a:effectLst/>
                        </a:rPr>
                        <a:t>/</a:t>
                      </a:r>
                      <a:r>
                        <a:rPr lang="ko-KR" sz="1000" kern="0" dirty="0">
                          <a:effectLst/>
                        </a:rPr>
                        <a:t>연령별 직장인구 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반기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나이스</a:t>
                      </a:r>
                      <a:r>
                        <a:rPr lang="en-US" sz="1000" kern="0">
                          <a:effectLst/>
                        </a:rPr>
                        <a:t/>
                      </a:r>
                      <a:br>
                        <a:rPr lang="en-US" sz="1000" kern="0">
                          <a:effectLst/>
                        </a:rPr>
                      </a:br>
                      <a:r>
                        <a:rPr lang="ko-KR" sz="1000" kern="0">
                          <a:effectLst/>
                        </a:rPr>
                        <a:t>평가정보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직업직종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행정구역 단위 업종별 종사자 통계 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통계청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아파트</a:t>
                      </a:r>
                      <a:r>
                        <a:rPr lang="en-US" sz="1000" kern="0" dirty="0">
                          <a:effectLst/>
                        </a:rPr>
                        <a:t> DB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아파트 단지</a:t>
                      </a:r>
                      <a:r>
                        <a:rPr lang="en-US" sz="1000" kern="0" dirty="0">
                          <a:effectLst/>
                        </a:rPr>
                        <a:t>/</a:t>
                      </a:r>
                      <a:r>
                        <a:rPr lang="ko-KR" sz="1000" kern="0" dirty="0">
                          <a:effectLst/>
                        </a:rPr>
                        <a:t>동 단위 가구수 정보</a:t>
                      </a:r>
                      <a:r>
                        <a:rPr lang="en-US" sz="1000" kern="0" dirty="0">
                          <a:effectLst/>
                        </a:rPr>
                        <a:t/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 err="1">
                          <a:effectLst/>
                        </a:rPr>
                        <a:t>면적별</a:t>
                      </a:r>
                      <a:r>
                        <a:rPr lang="en-US" sz="1000" kern="0" dirty="0">
                          <a:effectLst/>
                        </a:rPr>
                        <a:t>/</a:t>
                      </a:r>
                      <a:r>
                        <a:rPr lang="ko-KR" sz="1000" kern="0" dirty="0" err="1">
                          <a:effectLst/>
                        </a:rPr>
                        <a:t>기준시가별</a:t>
                      </a:r>
                      <a:r>
                        <a:rPr lang="ko-KR" sz="1000" kern="0" dirty="0">
                          <a:effectLst/>
                        </a:rPr>
                        <a:t> 가구수 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오픈메이트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54250" y="3846997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357166" y="6888062"/>
          <a:ext cx="6182444" cy="1676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1924"/>
                <a:gridCol w="3168352"/>
                <a:gridCol w="650624"/>
                <a:gridCol w="861544"/>
              </a:tblGrid>
              <a:tr h="250825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주요내용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갱신주기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출처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2508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dirty="0" smtClean="0">
                          <a:effectLst/>
                        </a:rPr>
                        <a:t>소득데이터</a:t>
                      </a:r>
                      <a:endParaRPr lang="ko-KR" altLang="en-US" sz="1000" kern="100" dirty="0" smtClean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블록단위로 가공된 성별</a:t>
                      </a:r>
                      <a:r>
                        <a:rPr lang="en-US" sz="1000" kern="0" dirty="0">
                          <a:effectLst/>
                        </a:rPr>
                        <a:t> / </a:t>
                      </a:r>
                      <a:r>
                        <a:rPr lang="ko-KR" sz="1000" kern="0" dirty="0">
                          <a:effectLst/>
                        </a:rPr>
                        <a:t>연령대별</a:t>
                      </a:r>
                      <a:r>
                        <a:rPr lang="en-US" sz="1000" kern="0" dirty="0">
                          <a:effectLst/>
                        </a:rPr>
                        <a:t> 10</a:t>
                      </a:r>
                      <a:r>
                        <a:rPr lang="ko-KR" sz="1000" kern="0" dirty="0" err="1">
                          <a:effectLst/>
                        </a:rPr>
                        <a:t>분위</a:t>
                      </a:r>
                      <a:r>
                        <a:rPr lang="ko-KR" sz="1000" kern="0" dirty="0">
                          <a:effectLst/>
                        </a:rPr>
                        <a:t> 기중 </a:t>
                      </a:r>
                      <a:r>
                        <a:rPr lang="ko-KR" sz="1000" kern="0" dirty="0" err="1">
                          <a:effectLst/>
                        </a:rPr>
                        <a:t>소득추정액</a:t>
                      </a:r>
                      <a:r>
                        <a:rPr lang="ko-KR" sz="1000" kern="0" dirty="0">
                          <a:effectLst/>
                        </a:rPr>
                        <a:t> 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반기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나이스</a:t>
                      </a:r>
                      <a:r>
                        <a:rPr lang="en-US" sz="1000" kern="0" dirty="0">
                          <a:effectLst/>
                        </a:rPr>
                        <a:t/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ko-KR" sz="1000" kern="0" dirty="0">
                          <a:effectLst/>
                        </a:rPr>
                        <a:t>평가정보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250825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소비특성</a:t>
                      </a:r>
                      <a:r>
                        <a:rPr lang="ko-KR" sz="1000" kern="0" dirty="0">
                          <a:effectLst/>
                        </a:rPr>
                        <a:t> 데이터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 err="1">
                          <a:effectLst/>
                        </a:rPr>
                        <a:t>블록별</a:t>
                      </a:r>
                      <a:r>
                        <a:rPr lang="ko-KR" sz="1000" kern="0" dirty="0">
                          <a:effectLst/>
                        </a:rPr>
                        <a:t> 소비유형별 비율</a:t>
                      </a:r>
                      <a:r>
                        <a:rPr lang="en-US" sz="1000" kern="0" dirty="0">
                          <a:effectLst/>
                        </a:rPr>
                        <a:t>(</a:t>
                      </a:r>
                      <a:r>
                        <a:rPr lang="ko-KR" sz="1000" kern="0" dirty="0">
                          <a:effectLst/>
                        </a:rPr>
                        <a:t>식료품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의류 및 신발</a:t>
                      </a:r>
                      <a:r>
                        <a:rPr lang="en-US" sz="1000" kern="0" dirty="0">
                          <a:effectLst/>
                        </a:rPr>
                        <a:t>,</a:t>
                      </a:r>
                      <a:r>
                        <a:rPr lang="ko-KR" sz="1000" kern="0" dirty="0">
                          <a:effectLst/>
                        </a:rPr>
                        <a:t>가사용품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의료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탈것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여가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문화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교육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커피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주류</a:t>
                      </a:r>
                      <a:r>
                        <a:rPr lang="en-US" sz="1000" kern="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반기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나이스</a:t>
                      </a:r>
                      <a:r>
                        <a:rPr lang="en-US" sz="1000" kern="0" dirty="0">
                          <a:effectLst/>
                        </a:rPr>
                        <a:t/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ko-KR" sz="1000" kern="0" dirty="0" err="1">
                          <a:effectLst/>
                        </a:rPr>
                        <a:t>평가정보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250825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전기요금 데이터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월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 smtClean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한국전력공사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88319" y="6493503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구매력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" name="그룹 3"/>
          <p:cNvGrpSpPr/>
          <p:nvPr/>
        </p:nvGrpSpPr>
        <p:grpSpPr>
          <a:xfrm>
            <a:off x="479882" y="1315023"/>
            <a:ext cx="5604792" cy="398813"/>
            <a:chOff x="398857" y="1424608"/>
            <a:chExt cx="5604792" cy="432048"/>
          </a:xfrm>
        </p:grpSpPr>
        <p:sp>
          <p:nvSpPr>
            <p:cNvPr id="16" name="TextBox 15"/>
            <p:cNvSpPr txBox="1"/>
            <p:nvPr/>
          </p:nvSpPr>
          <p:spPr>
            <a:xfrm>
              <a:off x="398857" y="1424608"/>
              <a:ext cx="5604792" cy="366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>
                <a:bevelT w="1270" h="25400"/>
              </a:sp3d>
            </a:bodyPr>
            <a:lstStyle/>
            <a:p>
              <a:pPr algn="l" latinLnBrk="0" hangingPunct="0">
                <a:spcBef>
                  <a:spcPts val="0"/>
                </a:spcBef>
                <a:buClr>
                  <a:schemeClr val="accent1">
                    <a:lumMod val="75000"/>
                  </a:schemeClr>
                </a:buClr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분석 </a:t>
              </a:r>
              <a:r>
                <a:rPr lang="ko-KR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데이터 셋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45157" y="1793940"/>
              <a:ext cx="1692000" cy="62716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endPara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40638932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479882" y="1315023"/>
            <a:ext cx="5604792" cy="398813"/>
            <a:chOff x="398857" y="1424608"/>
            <a:chExt cx="5604792" cy="432048"/>
          </a:xfrm>
        </p:grpSpPr>
        <p:sp>
          <p:nvSpPr>
            <p:cNvPr id="6" name="TextBox 5"/>
            <p:cNvSpPr txBox="1"/>
            <p:nvPr/>
          </p:nvSpPr>
          <p:spPr>
            <a:xfrm>
              <a:off x="398857" y="1424608"/>
              <a:ext cx="5604792" cy="366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>
                <a:bevelT w="1270" h="25400"/>
              </a:sp3d>
            </a:bodyPr>
            <a:lstStyle/>
            <a:p>
              <a:pPr latinLnBrk="0" hangingPunct="0">
                <a:buClr>
                  <a:schemeClr val="accent1">
                    <a:lumMod val="75000"/>
                  </a:schemeClr>
                </a:buClr>
              </a:pPr>
              <a:r>
                <a:rPr lang="ko-KR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분석 데이터 셋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445157" y="1793940"/>
              <a:ext cx="1692000" cy="62716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endPara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476671" y="1954841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기반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448437465"/>
              </p:ext>
            </p:extLst>
          </p:nvPr>
        </p:nvGraphicFramePr>
        <p:xfrm>
          <a:off x="342900" y="2476572"/>
          <a:ext cx="6182444" cy="41261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01924">
                  <a:extLst>
                    <a:ext uri="{9D8B030D-6E8A-4147-A177-3AD203B41FA5}">
                      <a16:colId xmlns="" xmlns:a16="http://schemas.microsoft.com/office/drawing/2014/main" val="1953498767"/>
                    </a:ext>
                  </a:extLst>
                </a:gridCol>
                <a:gridCol w="3168352">
                  <a:extLst>
                    <a:ext uri="{9D8B030D-6E8A-4147-A177-3AD203B41FA5}">
                      <a16:colId xmlns="" xmlns:a16="http://schemas.microsoft.com/office/drawing/2014/main" val="4238347693"/>
                    </a:ext>
                  </a:extLst>
                </a:gridCol>
                <a:gridCol w="650624">
                  <a:extLst>
                    <a:ext uri="{9D8B030D-6E8A-4147-A177-3AD203B41FA5}">
                      <a16:colId xmlns="" xmlns:a16="http://schemas.microsoft.com/office/drawing/2014/main" val="3131586089"/>
                    </a:ext>
                  </a:extLst>
                </a:gridCol>
                <a:gridCol w="861544">
                  <a:extLst>
                    <a:ext uri="{9D8B030D-6E8A-4147-A177-3AD203B41FA5}">
                      <a16:colId xmlns="" xmlns:a16="http://schemas.microsoft.com/office/drawing/2014/main" val="6897510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주요내용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갱신주기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데이터 출처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65917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건물</a:t>
                      </a:r>
                      <a:r>
                        <a:rPr lang="en-US" sz="1000" kern="0">
                          <a:effectLst/>
                        </a:rPr>
                        <a:t> DB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건물의 용도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층수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면적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 err="1">
                          <a:effectLst/>
                        </a:rPr>
                        <a:t>주출입구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 err="1">
                          <a:effectLst/>
                        </a:rPr>
                        <a:t>건축일자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 err="1">
                          <a:effectLst/>
                        </a:rPr>
                        <a:t>주차장여부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 err="1">
                          <a:effectLst/>
                        </a:rPr>
                        <a:t>접도정보</a:t>
                      </a:r>
                      <a:r>
                        <a:rPr lang="en-US" sz="1000" kern="0" dirty="0">
                          <a:effectLst/>
                        </a:rPr>
                        <a:t>, </a:t>
                      </a:r>
                      <a:r>
                        <a:rPr lang="ko-KR" sz="1000" kern="0" dirty="0">
                          <a:effectLst/>
                        </a:rPr>
                        <a:t>토지의 형상 등</a:t>
                      </a:r>
                      <a:r>
                        <a:rPr lang="en-US" sz="1000" kern="0" dirty="0">
                          <a:effectLst/>
                        </a:rPr>
                        <a:t>(</a:t>
                      </a:r>
                      <a:r>
                        <a:rPr lang="ko-KR" sz="1000" kern="0" dirty="0" err="1">
                          <a:effectLst/>
                        </a:rPr>
                        <a:t>새주소건물</a:t>
                      </a:r>
                      <a:r>
                        <a:rPr lang="en-US" sz="1000" kern="0" dirty="0">
                          <a:effectLst/>
                        </a:rPr>
                        <a:t>+</a:t>
                      </a:r>
                      <a:r>
                        <a:rPr lang="ko-KR" sz="1000" kern="0" dirty="0">
                          <a:effectLst/>
                        </a:rPr>
                        <a:t>건축물대장</a:t>
                      </a:r>
                      <a:r>
                        <a:rPr lang="en-US" sz="1000" kern="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반기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서울시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38111265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버스정류장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시내 버스 정류장 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버스노선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위치정보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서울시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911668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지하철역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지하철역사 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노선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위치정보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서울시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1179020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주요</a:t>
                      </a:r>
                      <a:r>
                        <a:rPr lang="en-US" sz="1000" kern="0">
                          <a:effectLst/>
                        </a:rPr>
                        <a:t>/</a:t>
                      </a:r>
                      <a:r>
                        <a:rPr lang="ko-KR" sz="1000" kern="0">
                          <a:effectLst/>
                        </a:rPr>
                        <a:t>집객 시설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주요</a:t>
                      </a:r>
                      <a:r>
                        <a:rPr lang="en-US" sz="1000" kern="0">
                          <a:effectLst/>
                        </a:rPr>
                        <a:t>/</a:t>
                      </a:r>
                      <a:r>
                        <a:rPr lang="ko-KR" sz="1000" kern="0">
                          <a:effectLst/>
                        </a:rPr>
                        <a:t>집객시설 구분 및 위치정보</a:t>
                      </a:r>
                      <a:r>
                        <a:rPr lang="en-US" sz="1000" kern="0">
                          <a:effectLst/>
                        </a:rPr>
                        <a:t>(</a:t>
                      </a:r>
                      <a:r>
                        <a:rPr lang="ko-KR" sz="1000" kern="0">
                          <a:effectLst/>
                        </a:rPr>
                        <a:t>관공서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금융기관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병권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학교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유통점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문화관광</a:t>
                      </a:r>
                      <a:r>
                        <a:rPr lang="en-US" sz="1000" kern="0">
                          <a:effectLst/>
                        </a:rPr>
                        <a:t> / </a:t>
                      </a:r>
                      <a:r>
                        <a:rPr lang="ko-KR" sz="1000" kern="0">
                          <a:effectLst/>
                        </a:rPr>
                        <a:t>영화관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숙박시설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교통관련 시설</a:t>
                      </a:r>
                      <a:r>
                        <a:rPr lang="en-US" sz="1000" kern="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반기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각급기관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4261237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도로명</a:t>
                      </a:r>
                      <a:r>
                        <a:rPr lang="ko-KR" sz="1000" kern="0" dirty="0">
                          <a:effectLst/>
                        </a:rPr>
                        <a:t> 주소 도로링크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 err="1">
                          <a:effectLst/>
                        </a:rPr>
                        <a:t>도로명</a:t>
                      </a:r>
                      <a:r>
                        <a:rPr lang="ko-KR" sz="1000" kern="0" dirty="0">
                          <a:effectLst/>
                        </a:rPr>
                        <a:t> 주소 지도 데이터</a:t>
                      </a:r>
                      <a:r>
                        <a:rPr lang="en-US" sz="1000" kern="0" dirty="0">
                          <a:effectLst/>
                        </a:rPr>
                        <a:t/>
                      </a:r>
                      <a:br>
                        <a:rPr lang="en-US" sz="1000" kern="0" dirty="0">
                          <a:effectLst/>
                        </a:rPr>
                      </a:b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도로구간 데이터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반기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서울시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751883758"/>
                  </a:ext>
                </a:extLst>
              </a:tr>
              <a:tr h="334433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  <a:latin typeface="+mn-ea"/>
                          <a:ea typeface="+mn-ea"/>
                        </a:rPr>
                        <a:t>골목상권영역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서울시 골목상권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 1,000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여 개 영역</a:t>
                      </a: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/>
                      </a:r>
                      <a:b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골목상권 단위 정보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726" marR="62726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</a:rPr>
                        <a:t>반기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00" kern="100" dirty="0">
                          <a:solidFill>
                            <a:srgbClr val="262626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서울시</a:t>
                      </a:r>
                      <a:endParaRPr lang="ko-KR" sz="1000" kern="100" dirty="0">
                        <a:solidFill>
                          <a:srgbClr val="262626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56453" marB="56453" anchor="ctr"/>
                </a:tc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블록데이터</a:t>
                      </a:r>
                      <a:r>
                        <a:rPr lang="en-US" sz="1000" kern="0" dirty="0">
                          <a:effectLst/>
                        </a:rPr>
                        <a:t>(</a:t>
                      </a:r>
                      <a:r>
                        <a:rPr lang="ko-KR" sz="1000" kern="0" dirty="0" err="1">
                          <a:effectLst/>
                        </a:rPr>
                        <a:t>블록영역</a:t>
                      </a:r>
                      <a:r>
                        <a:rPr lang="en-US" sz="1000" kern="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서울시</a:t>
                      </a:r>
                      <a:r>
                        <a:rPr lang="en-US" sz="1000" kern="0" dirty="0">
                          <a:effectLst/>
                        </a:rPr>
                        <a:t> 6</a:t>
                      </a:r>
                      <a:r>
                        <a:rPr lang="ko-KR" sz="1000" kern="0" dirty="0">
                          <a:effectLst/>
                        </a:rPr>
                        <a:t>만</a:t>
                      </a:r>
                      <a:r>
                        <a:rPr lang="en-US" sz="1000" kern="0" dirty="0">
                          <a:effectLst/>
                        </a:rPr>
                        <a:t>6</a:t>
                      </a:r>
                      <a:r>
                        <a:rPr lang="ko-KR" sz="1000" kern="0" dirty="0">
                          <a:effectLst/>
                        </a:rPr>
                        <a:t>천 여개의 </a:t>
                      </a:r>
                      <a:r>
                        <a:rPr lang="ko-KR" sz="1000" kern="0" dirty="0" err="1">
                          <a:effectLst/>
                        </a:rPr>
                        <a:t>블록영역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오픈메이트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블록유형화</a:t>
                      </a:r>
                      <a:r>
                        <a:rPr lang="en-US" sz="1000" kern="0" dirty="0">
                          <a:effectLst/>
                        </a:rPr>
                        <a:t>(</a:t>
                      </a:r>
                      <a:r>
                        <a:rPr lang="ko-KR" sz="1000" kern="0" dirty="0">
                          <a:effectLst/>
                        </a:rPr>
                        <a:t>블록속성데이터</a:t>
                      </a:r>
                      <a:r>
                        <a:rPr lang="en-US" sz="1000" kern="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- </a:t>
                      </a:r>
                      <a:r>
                        <a:rPr lang="ko-KR" sz="1000" kern="0" dirty="0">
                          <a:effectLst/>
                        </a:rPr>
                        <a:t>서울시</a:t>
                      </a:r>
                      <a:r>
                        <a:rPr lang="en-US" sz="1000" kern="0" dirty="0">
                          <a:effectLst/>
                        </a:rPr>
                        <a:t> 6</a:t>
                      </a:r>
                      <a:r>
                        <a:rPr lang="ko-KR" sz="1000" kern="0" dirty="0">
                          <a:effectLst/>
                        </a:rPr>
                        <a:t>만</a:t>
                      </a:r>
                      <a:r>
                        <a:rPr lang="en-US" sz="1000" kern="0" dirty="0">
                          <a:effectLst/>
                        </a:rPr>
                        <a:t>6</a:t>
                      </a:r>
                      <a:r>
                        <a:rPr lang="ko-KR" sz="1000" kern="0" dirty="0">
                          <a:effectLst/>
                        </a:rPr>
                        <a:t>천 여개의 블록에 대한 배후지 속성 정보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오픈메이트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6671" y="6749734"/>
            <a:ext cx="582107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업종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트랜드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정보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522076552"/>
              </p:ext>
            </p:extLst>
          </p:nvPr>
        </p:nvGraphicFramePr>
        <p:xfrm>
          <a:off x="332656" y="7243389"/>
          <a:ext cx="6192688" cy="838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="" xmlns:a16="http://schemas.microsoft.com/office/drawing/2014/main" val="3886664889"/>
                    </a:ext>
                  </a:extLst>
                </a:gridCol>
                <a:gridCol w="3168352">
                  <a:extLst>
                    <a:ext uri="{9D8B030D-6E8A-4147-A177-3AD203B41FA5}">
                      <a16:colId xmlns="" xmlns:a16="http://schemas.microsoft.com/office/drawing/2014/main" val="599036626"/>
                    </a:ext>
                  </a:extLst>
                </a:gridCol>
                <a:gridCol w="640380">
                  <a:extLst>
                    <a:ext uri="{9D8B030D-6E8A-4147-A177-3AD203B41FA5}">
                      <a16:colId xmlns="" xmlns:a16="http://schemas.microsoft.com/office/drawing/2014/main" val="2912550053"/>
                    </a:ext>
                  </a:extLst>
                </a:gridCol>
                <a:gridCol w="871788">
                  <a:extLst>
                    <a:ext uri="{9D8B030D-6E8A-4147-A177-3AD203B41FA5}">
                      <a16:colId xmlns="" xmlns:a16="http://schemas.microsoft.com/office/drawing/2014/main" val="1657867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>
                          <a:effectLst/>
                        </a:rPr>
                        <a:t>데이터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주요내용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갱신주기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데이터 출처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2364846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 dirty="0">
                          <a:effectLst/>
                        </a:rPr>
                        <a:t>SNS </a:t>
                      </a:r>
                      <a:r>
                        <a:rPr lang="ko-KR" sz="1000" kern="0" dirty="0" err="1">
                          <a:effectLst/>
                        </a:rPr>
                        <a:t>트랜드</a:t>
                      </a:r>
                      <a:r>
                        <a:rPr lang="ko-KR" sz="1000" kern="0" dirty="0">
                          <a:effectLst/>
                        </a:rPr>
                        <a:t> 데이터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en-US" sz="1000" kern="0">
                          <a:effectLst/>
                        </a:rPr>
                        <a:t>- </a:t>
                      </a:r>
                      <a:r>
                        <a:rPr lang="ko-KR" sz="1000" kern="0">
                          <a:effectLst/>
                        </a:rPr>
                        <a:t>지역별 업종별</a:t>
                      </a:r>
                      <a:r>
                        <a:rPr lang="en-US" sz="1000" kern="0">
                          <a:effectLst/>
                        </a:rPr>
                        <a:t> SNS </a:t>
                      </a:r>
                      <a:r>
                        <a:rPr lang="ko-KR" sz="1000" kern="0">
                          <a:effectLst/>
                        </a:rPr>
                        <a:t>트랜드 정보</a:t>
                      </a:r>
                      <a:r>
                        <a:rPr lang="en-US" sz="1000" kern="0">
                          <a:effectLst/>
                        </a:rPr>
                        <a:t> - </a:t>
                      </a:r>
                      <a:r>
                        <a:rPr lang="ko-KR" sz="1000" kern="0">
                          <a:effectLst/>
                        </a:rPr>
                        <a:t>업종 및 지역 관련 연관어</a:t>
                      </a:r>
                      <a:r>
                        <a:rPr lang="en-US" sz="1000" kern="0">
                          <a:effectLst/>
                        </a:rPr>
                        <a:t>, </a:t>
                      </a:r>
                      <a:r>
                        <a:rPr lang="ko-KR" sz="1000" kern="0">
                          <a:effectLst/>
                        </a:rPr>
                        <a:t>인기 점포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0" marR="9525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>
                          <a:effectLst/>
                        </a:rPr>
                        <a:t>월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300"/>
                        </a:lnSpc>
                        <a:spcAft>
                          <a:spcPts val="0"/>
                        </a:spcAft>
                      </a:pPr>
                      <a:r>
                        <a:rPr lang="ko-KR" sz="1000" kern="0" dirty="0" err="1">
                          <a:effectLst/>
                        </a:rPr>
                        <a:t>다음소프트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85725" marB="85725" anchor="ctr"/>
                </a:tc>
                <a:extLst>
                  <a:ext uri="{0D108BD9-81ED-4DB2-BD59-A6C34878D82A}">
                    <a16:rowId xmlns="" xmlns:a16="http://schemas.microsoft.com/office/drawing/2014/main" val="3278875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08390769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76671" y="3888247"/>
            <a:ext cx="5821074" cy="3336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정의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구축 과정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2411734" y="4315764"/>
            <a:ext cx="2034531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개념 및 기준 정의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28" y="4720376"/>
            <a:ext cx="6189677" cy="2023939"/>
          </a:xfrm>
          <a:prstGeom prst="rect">
            <a:avLst/>
          </a:prstGeom>
        </p:spPr>
      </p:pic>
      <p:sp>
        <p:nvSpPr>
          <p:cNvPr id="146" name="TextBox 145"/>
          <p:cNvSpPr txBox="1"/>
          <p:nvPr/>
        </p:nvSpPr>
        <p:spPr>
          <a:xfrm>
            <a:off x="2272653" y="6815938"/>
            <a:ext cx="1843774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영역 구축 과정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2292893"/>
            <a:ext cx="5821074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indent="-266700" algn="l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맑은 고딕" panose="020B0503020000020004" pitchFamily="50" charset="-127"/>
              <a:buChar char="■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구축 배경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algn="l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서민이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창업하는 상권은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주거지역을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배후로 하는 골목상권에 창업하는 경향이 있음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66700" indent="-173038" algn="l" hangingPunc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골목상권의 경우 창업에 경험이 없는 시민은 상권이 형성되어 있는 지역을 알기 어려워 쉽게 상권을 검색하고 선택 비교할 수 있는 골목상권 영역이 필요함 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8604" y="1198291"/>
            <a:ext cx="5604792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dirty="0" smtClean="0"/>
              <a:t>Ⅲ.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주요 분석 내용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오각형 13"/>
          <p:cNvSpPr/>
          <p:nvPr/>
        </p:nvSpPr>
        <p:spPr>
          <a:xfrm>
            <a:off x="349092" y="7143394"/>
            <a:ext cx="1727740" cy="928694"/>
          </a:xfrm>
          <a:prstGeom prst="homePlate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생활밀착형 </a:t>
            </a:r>
            <a:r>
              <a:rPr lang="en-US" altLang="ko-KR" sz="1000" dirty="0" smtClean="0">
                <a:solidFill>
                  <a:schemeClr val="tx1"/>
                </a:solidFill>
              </a:rPr>
              <a:t>43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개업종</a:t>
            </a:r>
            <a:r>
              <a:rPr lang="ko-KR" altLang="en-US" sz="1000" dirty="0" smtClean="0">
                <a:solidFill>
                  <a:schemeClr val="tx1"/>
                </a:solidFill>
              </a:rPr>
              <a:t> 점포 추출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626878" y="7143394"/>
            <a:ext cx="2373626" cy="913260"/>
          </a:xfrm>
          <a:prstGeom prst="chevron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지리적 기준에 적합한 점포추출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6" name="갈매기형 수장 15"/>
          <p:cNvSpPr/>
          <p:nvPr/>
        </p:nvSpPr>
        <p:spPr>
          <a:xfrm>
            <a:off x="3198514" y="7143394"/>
            <a:ext cx="1928826" cy="913260"/>
          </a:xfrm>
          <a:prstGeom prst="chevron">
            <a:avLst/>
          </a:prstGeom>
          <a:solidFill>
            <a:schemeClr val="bg1">
              <a:lumMod val="75000"/>
            </a:schemeClr>
          </a:solidFill>
          <a:ln w="127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점포밀집도 기준 블록 추출</a:t>
            </a:r>
            <a:r>
              <a:rPr lang="en-US" altLang="ko-KR" sz="1000" dirty="0" smtClean="0">
                <a:solidFill>
                  <a:schemeClr val="tx1"/>
                </a:solidFill>
              </a:rPr>
              <a:t>(1</a:t>
            </a:r>
            <a:r>
              <a:rPr lang="ko-KR" altLang="en-US" sz="1000" dirty="0" smtClean="0">
                <a:solidFill>
                  <a:schemeClr val="tx1"/>
                </a:solidFill>
              </a:rPr>
              <a:t>차 영역 구축</a:t>
            </a:r>
            <a:r>
              <a:rPr lang="en-US" altLang="ko-KR" sz="1000" dirty="0" smtClean="0">
                <a:solidFill>
                  <a:schemeClr val="tx1"/>
                </a:solidFill>
              </a:rPr>
              <a:t>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갈매기형 수장 16"/>
          <p:cNvSpPr/>
          <p:nvPr/>
        </p:nvSpPr>
        <p:spPr>
          <a:xfrm>
            <a:off x="4690638" y="7143394"/>
            <a:ext cx="1928826" cy="913260"/>
          </a:xfrm>
          <a:prstGeom prst="chevron">
            <a:avLst/>
          </a:prstGeom>
          <a:solidFill>
            <a:schemeClr val="bg1">
              <a:lumMod val="65000"/>
            </a:schemeClr>
          </a:solidFill>
          <a:ln w="127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골목점포 추출 및 블록영역 구축</a:t>
            </a:r>
            <a:r>
              <a:rPr lang="en-US" altLang="ko-KR" sz="1000" dirty="0" smtClean="0">
                <a:solidFill>
                  <a:schemeClr val="tx1"/>
                </a:solidFill>
              </a:rPr>
              <a:t>(2</a:t>
            </a:r>
            <a:r>
              <a:rPr lang="ko-KR" altLang="en-US" sz="1000" dirty="0" smtClean="0">
                <a:solidFill>
                  <a:schemeClr val="tx1"/>
                </a:solidFill>
              </a:rPr>
              <a:t>차 영역 구축</a:t>
            </a:r>
            <a:r>
              <a:rPr lang="en-US" altLang="ko-KR" sz="1000" dirty="0" smtClean="0">
                <a:solidFill>
                  <a:schemeClr val="tx1"/>
                </a:solidFill>
              </a:rPr>
              <a:t>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9882" y="1713605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 flipV="1">
            <a:off x="643412" y="2011955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3045926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2996952" y="8883803"/>
            <a:ext cx="914400" cy="260197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fld id="{8E94B1BD-360C-4D98-9AAF-0C4F815335CB}" type="slidenum">
              <a:rPr lang="ko-KR" altLang="en-US" sz="11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671" y="1941203"/>
            <a:ext cx="5821074" cy="100027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marL="266700" lvl="2" indent="-266700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</a:pPr>
            <a:r>
              <a:rPr lang="ko-KR" altLang="en-US" sz="1200" dirty="0" smtClean="0"/>
              <a:t> ① 생활밀착형 </a:t>
            </a:r>
            <a:r>
              <a:rPr lang="en-US" altLang="ko-KR" sz="1200" dirty="0" smtClean="0"/>
              <a:t>43</a:t>
            </a:r>
            <a:r>
              <a:rPr lang="ko-KR" altLang="en-US" sz="1200" dirty="0" err="1" smtClean="0"/>
              <a:t>개업종</a:t>
            </a:r>
            <a:r>
              <a:rPr lang="ko-KR" altLang="en-US" sz="1200" dirty="0" smtClean="0"/>
              <a:t> 점포 추출</a:t>
            </a:r>
          </a:p>
          <a:p>
            <a:pPr marL="266700" indent="-173038" hangingPunct="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골목상권에 속하는 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43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업종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외식업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도소매업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상가업소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ko-KR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정보를 활용하여 골목상권의 대상점포로 추출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1745" name="_x241524184" descr="EMB00005d5824f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28670" y="3308839"/>
            <a:ext cx="4829175" cy="2887663"/>
          </a:xfrm>
          <a:prstGeom prst="rect">
            <a:avLst/>
          </a:prstGeom>
          <a:noFill/>
        </p:spPr>
      </p:pic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857232" y="6403742"/>
          <a:ext cx="5214974" cy="1566787"/>
        </p:xfrm>
        <a:graphic>
          <a:graphicData uri="http://schemas.openxmlformats.org/drawingml/2006/table">
            <a:tbl>
              <a:tblPr/>
              <a:tblGrid>
                <a:gridCol w="1008497"/>
                <a:gridCol w="4206477"/>
              </a:tblGrid>
              <a:tr h="20466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latin typeface="+mn-lt"/>
                          <a:ea typeface="신명 태명조"/>
                        </a:rPr>
                        <a:t>구 분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latin typeface="+mn-lt"/>
                          <a:ea typeface="신명 태명조"/>
                        </a:rPr>
                        <a:t>업 종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99"/>
                    </a:solidFill>
                  </a:tcPr>
                </a:tc>
              </a:tr>
              <a:tr h="3471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 dirty="0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외 식 업</a:t>
                      </a:r>
                      <a:endParaRPr lang="ko-KR" altLang="en-US" sz="800" b="1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(10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개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)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한식음식점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중국집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일식집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양식집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분식집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패스트푸드점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치킨집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제과점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호프간이주점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커피음료</a:t>
                      </a:r>
                      <a:endParaRPr lang="ko-KR" altLang="en-US" sz="800" kern="0" spc="0">
                        <a:solidFill>
                          <a:srgbClr val="000000"/>
                        </a:solidFill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788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 dirty="0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서비스업</a:t>
                      </a:r>
                      <a:endParaRPr lang="ko-KR" altLang="en-US" sz="800" b="1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(22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개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)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입시보습학원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외국어학원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예체능학원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일반의원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치과의원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한의원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부동산중개업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인테리어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노래방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PC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방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보육시설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노인요양시설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헬스클럽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당구장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골프연습장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미용실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피부관리실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네일숍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여관업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세탁소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자동차수리</a:t>
                      </a:r>
                      <a:r>
                        <a:rPr lang="en-US" altLang="ko-KR" sz="800" kern="0" spc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a typeface="신명 신명조"/>
                        </a:rPr>
                        <a:t>자동차미용</a:t>
                      </a:r>
                      <a:endParaRPr lang="ko-KR" altLang="en-US" sz="800" kern="0" spc="0">
                        <a:solidFill>
                          <a:srgbClr val="000000"/>
                        </a:solidFill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1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kern="0" spc="0" dirty="0" err="1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도소매업</a:t>
                      </a:r>
                      <a:endParaRPr lang="ko-KR" altLang="en-US" sz="800" b="1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(11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latin typeface="+mn-lt"/>
                          <a:ea typeface="신명 신명조"/>
                        </a:rPr>
                        <a:t>개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+mn-lt"/>
                        </a:rPr>
                        <a:t>)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슈퍼마켓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편의점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컴퓨터 판매수리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휴대폰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정육점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과일채소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 err="1">
                          <a:solidFill>
                            <a:srgbClr val="000000"/>
                          </a:solidFill>
                          <a:ea typeface="신명 신명조"/>
                        </a:rPr>
                        <a:t>의류점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패션잡화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약국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문구점</a:t>
                      </a: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latin typeface="신명 신명조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a typeface="신명 신명조"/>
                        </a:rPr>
                        <a:t>화장품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</a:endParaRPr>
                    </a:p>
                  </a:txBody>
                  <a:tcPr marL="47666" marR="47666" marT="13178" marB="1317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479882" y="1408807"/>
            <a:ext cx="560479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 hangingPunct="0">
              <a:buClr>
                <a:schemeClr val="accent1">
                  <a:lumMod val="75000"/>
                </a:schemeClr>
              </a:buClr>
            </a:pPr>
            <a:r>
              <a:rPr lang="en-US" altLang="ko-KR" sz="1600" dirty="0" smtClean="0"/>
              <a:t>ⅰ)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골목상권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영역 구축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 flipV="1">
            <a:off x="643412" y="1707157"/>
            <a:ext cx="1999770" cy="542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8408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2594</TotalTime>
  <Words>2336</Words>
  <Application>Microsoft Office PowerPoint</Application>
  <PresentationFormat>화면 슬라이드 쇼(4:3)</PresentationFormat>
  <Paragraphs>404</Paragraphs>
  <Slides>25</Slides>
  <Notes>16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user</dc:creator>
  <cp:lastModifiedBy>1</cp:lastModifiedBy>
  <cp:revision>176</cp:revision>
  <dcterms:created xsi:type="dcterms:W3CDTF">2016-04-11T05:42:47Z</dcterms:created>
  <dcterms:modified xsi:type="dcterms:W3CDTF">2016-08-05T04:33:14Z</dcterms:modified>
</cp:coreProperties>
</file>

<file path=docProps/thumbnail.jpeg>
</file>